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552" autoAdjust="0"/>
  </p:normalViewPr>
  <p:slideViewPr>
    <p:cSldViewPr snapToGrid="0" snapToObjects="1">
      <p:cViewPr varScale="1">
        <p:scale>
          <a:sx n="104" d="100"/>
          <a:sy n="104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85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Visual: Wikimedia Commons (n.d.) File: Adidas shop Moscow.jpg. Available at: https://commons.wikimedia.org/wiki/File:Adidas_shop_Moscow.jpg (Accessed: 16 April 2026).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References compiled from sources cited across slides 2–9.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Claim: Balasubramanian, S.K. (1994) ‘Beyond Advertising and Publicity: Hybrid Messages and Public Policy Issues’, Journal of Advertising, 23(4), pp. 29–46.
- Claim: adidas (2024a) Product and Marketing. Available at: https://report.adidas-group.com/2024/en/group-management-report-our-company/description-of-business-model/product-and-marketing.html (Accessed: 16 April 2026).
- Visual: Wikimedia Commons (n.d.) File: Adidas Samba In White March 2024.jpg. Available at: https://commons.wikimedia.org/wiki/File:Adidas_Samba_In_White_March_2024.jpg (Accessed: 16 April 2026).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Claim: Balasubramanian, S.K. (1994) ‘Beyond Advertising and Publicity: Hybrid Messages and Public Policy Issues’, Journal of Advertising, 23(4), pp. 29–46.
- Claim: Russell, C.A. (2002) ‘Investigating the Effectiveness of Product Placements in Television Shows’, Journal of Consumer Research, 29(3), pp. 306–318.
- Claim: adidas (2024a) Product and Marketing. Available at: https://report.adidas-group.com/2024/en/group-management-report-our-company/description-of-business-model/product-and-marketing.html (Accessed: 16 April 2026).
- Visual: Wikimedia Commons (n.d.) File: Adidas Logo.svg. Available at: https://commons.wikimedia.org/wiki/File:Adidas_Logo.svg (Accessed: 16 April 2026).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Claim: Howland, D. (2017) ‘Adidas ditching TV ads to reach Generation Z on mobile’, Marketing Dive, 16 March. Available at: https://www.marketingdive.com/news/adidas-ditching-tv-ads-to-reach-generation-z-on-mobile/438291/ (Accessed: 16 April 2026).
- Claim: Williams, R. (2018) ‘Adidas signs with Twitter to livestream high school football’, Marketing Dive, 15 August. Available at: https://www.marketingdive.com/news/adidas-signs-with-twitter-to-livestream-high-school-football/530114/ (Accessed: 16 April 2026).
- Claim: Williams, R. (2019a) ‘Adidas taps Twitter livestream series to boost female athletes’, Marketing Dive, 8 March. Available at: https://www.marketingdive.com/news/adidas-taps-twitter-livestream-series-to-boost-female-athletes/550041/ (Accessed: 16 April 2026).
- Visual: Wikimedia Commons (n.d.) File: Tv hd.png. Available at: https://commons.wikimedia.org/wiki/File:Tv_hd.png (Accessed: 16 April 2026).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Claim: Freeman, H. (2023) ‘Now Sienna Miller Steps Out In A Trending Trainer’, British Vogue, 20 April. Available at: https://www.vogue.co.uk/article/sienna-miller-adidas-samba-trainers (Accessed: 16 April 2026).
- Claim: Cheung, A. (2024) ‘A rundown of the best trainers in movie history’, British GQ, 28 March. Available at: https://www.gq-magazine.co.uk/fashion/article/best-trainers-in-films (Accessed: 16 April 2026).
- Claim: Vogue (2020) ‘On His 51st Birthday, Revisit Wes Anderson’s Dreamiest Onscreen Style Moments’, Vogue, 1 May. Available at: https://www.vogue.com/article/wes-anderson-birthday-best-film-style-moments (Accessed: 16 April 2026).
- Visual: Wikimedia Commons (n.d.) File: Sports suit.jpg. Available at: https://commons.wikimedia.org/wiki/File:Sports_suit.jpg (Accessed: 16 April 2026).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Claim: Williams, R. (2018b) ‘Adidas drops new shoe in Instagram Stories music video’, Marketing Dive, 19 October. Available at: https://www.marketingdive.com/news/adidas-launches-new-shoe-in-instagram-stories-music-video/540066/ (Accessed: 16 April 2026).
- Claim: Williams, R. (2019b) ‘Adidas, Donald Glover drop short films for new shoe deal’, Marketing Dive, 22 April. Available at: https://www.marketingdive.com/news/adidas-donald-glover-drop-short-films-for-new-shoe-deal/553107/ (Accessed: 16 April 2026).
- Claim: adidas (2024b) Strategy. Available at: https://report.adidas-group.com/2024/en/group-management-report-sustainability-statement/esrs-2-general-disclosures/strategy.html (Accessed: 16 April 2026).
- Visual: Wikimedia Commons (n.d.) File: Social media Icons On The Home Screen of an Android Phone.jpg. Available at: https://commons.wikimedia.org/wiki/File:Social_media_Icons_On_The_Home_Screen_of_an_Android_Phone.jpg (Accessed: 16 April 2026).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Claim: Russell, C.A. (2002) ‘Investigating the Effectiveness of Product Placements in Television Shows’, Journal of Consumer Research, 29(3), pp. 306–318.
- Claim: Babin, B.J. et al. (2021) ‘The effectiveness of brand placements: A meta-analytic synthesis’, International Journal of Research in Marketing, 38(4), pp. 1017–1033.
- Claim: adidas (2024a) Product and Marketing. Available at: https://report.adidas-group.com/2024/en/group-management-report-our-company/description-of-business-model/product-and-marketing.html (Accessed: 16 April 2026).
- Visual: adidas Annual Report 2023 (n.d.) ‘mag-samba-hero’. Available at: https://report.adidas-group.com/2023/en/_assets/gallery/mag-samba-hero.jpg (Accessed: 16 April 2026).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Claim: Babin, B.J. et al. (2021) ‘The effectiveness of brand placements: A meta-analytic synthesis’, International Journal of Research in Marketing, 38(4), pp. 1017–1033.
- Claim: Russell, C.A. (2002) ‘Investigating the Effectiveness of Product Placements in Television Shows’, Journal of Consumer Research, 29(3), pp. 306–318.
- Visual: Wikimedia Commons (n.d.) File: Blue suede samba.JPG. Available at: https://commons.wikimedia.org/wiki/File:Blue_suede_samba.JPG (Accessed: 16 April 2026).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Claim: Federal Trade Commission (2019) Disclosures 101 for Social Media Influencers. Available at: https://www.ftc.gov/system/files/documents/plain-language/1001a-influencer-guide-508_1.pdf (Accessed: 16 April 2026).
- Claim: Advertising Standards Authority (2023) Influencers’ guide to making clear that ads are ads. Available at: https://www.asa.org.uk/static/790d2e01-e3f8-4fea-b3c99ef91a9f04dc/Influencerguidance2023v4-FINAL.pdf (Accessed: 16 April 2026).
- Claim: Fernández-Gómez, E., Neira Placer, P. and Feijoo Fernández, B. (2024) ‘New mobile advertising formats targeting young audiences’, Humanities and Social Sciences Communications, 11, 1488.
- Visual: Wikimedia Commons (n.d.) File: Adidas generic whiteblue kit 2008.svg. Available at: https://commons.wikimedia.org/wiki/File:Adidas_generic_whiteblue_kit_2008.svg (Accessed: 16 April 2026).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File:Adidas_shop_Moscow.jpg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therake.com/default/stories/the-rake-style-guide-a-page-from-the-tenenbaums" TargetMode="External"/><Relationship Id="rId13" Type="http://schemas.openxmlformats.org/officeDocument/2006/relationships/hyperlink" Target="https://doi.org/10.1086/344432" TargetMode="External"/><Relationship Id="rId18" Type="http://schemas.openxmlformats.org/officeDocument/2006/relationships/hyperlink" Target="https://www.marketingdive.com/news/adidas-donald-glover-drop-short-films-for-new-shoe-deal/553107/" TargetMode="External"/><Relationship Id="rId26" Type="http://schemas.openxmlformats.org/officeDocument/2006/relationships/hyperlink" Target="https://commons.wikimedia.org/wiki/File:Blue_suede_samba.JPG" TargetMode="External"/><Relationship Id="rId3" Type="http://schemas.openxmlformats.org/officeDocument/2006/relationships/hyperlink" Target="https://report.adidas-group.com/2024/en/group-management-report-our-company/description-of-business-model/product-and-marketing.html" TargetMode="External"/><Relationship Id="rId21" Type="http://schemas.openxmlformats.org/officeDocument/2006/relationships/hyperlink" Target="https://commons.wikimedia.org/wiki/File:Adidas_Logo.svg" TargetMode="External"/><Relationship Id="rId7" Type="http://schemas.openxmlformats.org/officeDocument/2006/relationships/hyperlink" Target="https://www.gq-magazine.co.uk/fashion/article/best-trainers-in-films" TargetMode="External"/><Relationship Id="rId12" Type="http://schemas.openxmlformats.org/officeDocument/2006/relationships/hyperlink" Target="https://www.marketingdive.com/news/adidas-ditching-tv-ads-to-reach-generation-z-on-mobile/438291/" TargetMode="External"/><Relationship Id="rId17" Type="http://schemas.openxmlformats.org/officeDocument/2006/relationships/hyperlink" Target="https://www.marketingdive.com/news/adidas-taps-twitter-livestream-series-to-boost-female-athletes/550041/" TargetMode="External"/><Relationship Id="rId25" Type="http://schemas.openxmlformats.org/officeDocument/2006/relationships/hyperlink" Target="https://report.adidas-group.com/2023/en/_assets/gallery/mag-samba-hero.jpg" TargetMode="External"/><Relationship Id="rId2" Type="http://schemas.openxmlformats.org/officeDocument/2006/relationships/notesSlide" Target="../notesSlides/notesSlide10.xml"/><Relationship Id="rId16" Type="http://schemas.openxmlformats.org/officeDocument/2006/relationships/hyperlink" Target="https://www.marketingdive.com/news/adidas-launches-new-shoe-in-instagram-stories-music-video/540066/" TargetMode="External"/><Relationship Id="rId20" Type="http://schemas.openxmlformats.org/officeDocument/2006/relationships/hyperlink" Target="https://commons.wikimedia.org/wiki/File:Adidas_Samba_In_White_March_202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16/j.ijresmar.2021.01.003" TargetMode="External"/><Relationship Id="rId11" Type="http://schemas.openxmlformats.org/officeDocument/2006/relationships/hyperlink" Target="https://www.vogue.co.uk/article/sienna-miller-adidas-samba-trainers" TargetMode="External"/><Relationship Id="rId24" Type="http://schemas.openxmlformats.org/officeDocument/2006/relationships/hyperlink" Target="https://commons.wikimedia.org/wiki/File:Social_media_Icons_On_The_Home_Screen_of_an_Android_Phone.jpg" TargetMode="External"/><Relationship Id="rId5" Type="http://schemas.openxmlformats.org/officeDocument/2006/relationships/hyperlink" Target="https://www.asa.org.uk/static/790d2e01-e3f8-4fea-b3c99ef91a9f04dc/Influencerguidance2023v4-FINAL.pdf" TargetMode="External"/><Relationship Id="rId15" Type="http://schemas.openxmlformats.org/officeDocument/2006/relationships/hyperlink" Target="https://www.marketingdive.com/news/adidas-signs-with-twitter-to-livestream-high-school-football/530114/" TargetMode="External"/><Relationship Id="rId23" Type="http://schemas.openxmlformats.org/officeDocument/2006/relationships/hyperlink" Target="https://commons.wikimedia.org/wiki/File:Sports_suit.jpg" TargetMode="External"/><Relationship Id="rId10" Type="http://schemas.openxmlformats.org/officeDocument/2006/relationships/hyperlink" Target="https://doi.org/10.1057/s41599-024-04003-3" TargetMode="External"/><Relationship Id="rId19" Type="http://schemas.openxmlformats.org/officeDocument/2006/relationships/hyperlink" Target="https://commons.wikimedia.org/wiki/File:Adidas_shop_Moscow.jpg" TargetMode="External"/><Relationship Id="rId4" Type="http://schemas.openxmlformats.org/officeDocument/2006/relationships/hyperlink" Target="https://report.adidas-group.com/2024/en/group-management-report-sustainability-statement/esrs-2-general-disclosures/strategy.html" TargetMode="External"/><Relationship Id="rId9" Type="http://schemas.openxmlformats.org/officeDocument/2006/relationships/hyperlink" Target="https://www.ftc.gov/system/files/documents/plain-language/1001a-influencer-guide-508_1.pdf" TargetMode="External"/><Relationship Id="rId14" Type="http://schemas.openxmlformats.org/officeDocument/2006/relationships/hyperlink" Target="https://www.vogue.com/article/wes-anderson-birthday-best-film-style-moments" TargetMode="External"/><Relationship Id="rId22" Type="http://schemas.openxmlformats.org/officeDocument/2006/relationships/hyperlink" Target="https://commons.wikimedia.org/wiki/File:Tv_hd.png" TargetMode="External"/><Relationship Id="rId27" Type="http://schemas.openxmlformats.org/officeDocument/2006/relationships/hyperlink" Target="https://commons.wikimedia.org/wiki/File:Adidas_generic_whiteblue_kit_2008.sv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File:Adidas_Samba_In_White_March_2024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File:Adidas_Logo.sv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File:Tv_hd.p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File:Sports_suit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File:Social_media_Icons_On_The_Home_Screen_of_an_Android_Phone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eport.adidas-group.com/2023/en/_assets/gallery/mag-samba-hero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mons.wikimedia.org/wiki/File:Blue_suede_samba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71500"/>
            <a:ext cx="6263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227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Academic Presentation Cover Sheet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49808" y="1417320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Name: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49808" y="2075688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Number: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49808" y="2734056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University: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49808" y="3392424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Module: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49808" y="4050792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Declaration: “I confirm that this presentation is my own work.”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949440" y="1051560"/>
            <a:ext cx="4617720" cy="4480560"/>
          </a:xfrm>
          <a:prstGeom prst="rect">
            <a:avLst/>
          </a:prstGeom>
          <a:solidFill>
            <a:srgbClr val="F5F7F9"/>
          </a:solidFill>
          <a:ln w="12700">
            <a:solidFill>
              <a:srgbClr val="D9DEE3"/>
            </a:solidFill>
            <a:prstDash val="solid"/>
          </a:ln>
        </p:spPr>
      </p:sp>
      <p:pic>
        <p:nvPicPr>
          <p:cNvPr id="9" name="Image 0" descr="/mnt/data/adidas_ppt/assets/cover_stor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7728" y="1760020"/>
            <a:ext cx="4581144" cy="306364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967728" y="5577840"/>
            <a:ext cx="458114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/>
              <a:t> </a:t>
            </a:r>
            <a:r>
              <a:rPr lang="en-US" sz="800" dirty="0">
                <a:hlinkClick r:id="rId4"/>
              </a:rPr>
              <a:t>https://commons.wikimedia.org/wiki/File:Adidas_shop_Moscow.jpg</a:t>
            </a:r>
            <a:r>
              <a:rPr lang="en-US" sz="800" dirty="0"/>
              <a:t> </a:t>
            </a:r>
            <a:endParaRPr lang="en-US" sz="780" dirty="0"/>
          </a:p>
        </p:txBody>
      </p:sp>
      <p:sp>
        <p:nvSpPr>
          <p:cNvPr id="11" name="Text 8"/>
          <p:cNvSpPr/>
          <p:nvPr/>
        </p:nvSpPr>
        <p:spPr>
          <a:xfrm>
            <a:off x="11475720" y="6382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71500"/>
            <a:ext cx="6949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227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References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79" y="1417320"/>
            <a:ext cx="9444199" cy="46634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/>
          <a:lstStyle/>
          <a:p>
            <a:r>
              <a:rPr lang="en-US" sz="800" dirty="0"/>
              <a:t>Adidas (2024a) </a:t>
            </a:r>
            <a:r>
              <a:rPr lang="en-US" sz="800" i="1" dirty="0"/>
              <a:t>Product and marketing</a:t>
            </a:r>
            <a:r>
              <a:rPr lang="en-US" sz="800" dirty="0"/>
              <a:t>. Annual Report 2024. Available at: </a:t>
            </a:r>
            <a:r>
              <a:rPr lang="en-US" sz="800" dirty="0">
                <a:hlinkClick r:id="rId3"/>
              </a:rPr>
              <a:t>https://report.adidas-group.com/2024/en/group-management-report-our-company/description-of-business-model/product-and-marketing.html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Adidas (2024b) </a:t>
            </a:r>
            <a:r>
              <a:rPr lang="en-US" sz="800" i="1" dirty="0"/>
              <a:t>Strategy</a:t>
            </a:r>
            <a:r>
              <a:rPr lang="en-US" sz="800" dirty="0"/>
              <a:t>. Annual Report 2024. Available at: </a:t>
            </a:r>
            <a:r>
              <a:rPr lang="en-US" sz="800" dirty="0">
                <a:hlinkClick r:id="rId4"/>
              </a:rPr>
              <a:t>https://report.adidas-group.com/2024/en/group-management-report-sustainability-statement/esrs-2-general-disclosures/strategy.html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Advertising Standards Authority (2023) </a:t>
            </a:r>
            <a:r>
              <a:rPr lang="en-US" sz="800" i="1" dirty="0"/>
              <a:t>Influencers’ guide to making clear that ads are ads</a:t>
            </a:r>
            <a:r>
              <a:rPr lang="en-US" sz="800" dirty="0"/>
              <a:t>. Available at: </a:t>
            </a:r>
            <a:r>
              <a:rPr lang="en-US" sz="800" dirty="0">
                <a:hlinkClick r:id="rId5"/>
              </a:rPr>
              <a:t>https://www.asa.org.uk/static/790d2e01-e3f8-4fea-b3c99ef91a9f04dc/Influencerguidance2023v4-FINAL.pdf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Babin, B.J., Herrmann, J.-L., Kacha, M. and Babin, L.A. (2021) ‘The effectiveness of brand placements: A meta-analytic synthesis’, </a:t>
            </a:r>
            <a:r>
              <a:rPr lang="en-US" sz="800" i="1" dirty="0"/>
              <a:t>International Journal of Research in Marketing</a:t>
            </a:r>
            <a:r>
              <a:rPr lang="en-US" sz="800" dirty="0"/>
              <a:t>, 38(4), pp. 1017–1033. Available at: </a:t>
            </a:r>
            <a:r>
              <a:rPr lang="en-US" sz="800" dirty="0">
                <a:hlinkClick r:id="rId6"/>
              </a:rPr>
              <a:t>https://doi.org/10.1016/j.ijresmar.2021.01.003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Balasubramanian, S.K. (1994) ‘Beyond advertising and publicity: Hybrid messages and public policy issues’, </a:t>
            </a:r>
            <a:r>
              <a:rPr lang="en-US" sz="800" i="1" dirty="0"/>
              <a:t>Journal of Advertising</a:t>
            </a:r>
            <a:r>
              <a:rPr lang="en-US" sz="800" dirty="0"/>
              <a:t>, 23(4), pp. 29–46.</a:t>
            </a:r>
          </a:p>
          <a:p>
            <a:r>
              <a:rPr lang="en-US" sz="800" dirty="0"/>
              <a:t>Cheung, A. (2024) ‘A rundown of the best trainers in movie history’, </a:t>
            </a:r>
            <a:r>
              <a:rPr lang="en-US" sz="800" i="1" dirty="0"/>
              <a:t>British GQ</a:t>
            </a:r>
            <a:r>
              <a:rPr lang="en-US" sz="800" dirty="0"/>
              <a:t>, 28 March. Available at: </a:t>
            </a:r>
            <a:r>
              <a:rPr lang="en-US" sz="800" dirty="0">
                <a:hlinkClick r:id="rId7"/>
              </a:rPr>
              <a:t>https://www.gq-magazine.co.uk/fashion/article/best-trainers-in-films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Cotonou, C. (2022) ‘The rake style guide: A page from the Tenenbaums’, </a:t>
            </a:r>
            <a:r>
              <a:rPr lang="en-US" sz="800" i="1" dirty="0"/>
              <a:t>The Rake</a:t>
            </a:r>
            <a:r>
              <a:rPr lang="en-US" sz="800" dirty="0"/>
              <a:t>, October. Available at: </a:t>
            </a:r>
            <a:r>
              <a:rPr lang="en-US" sz="800" dirty="0">
                <a:hlinkClick r:id="rId8"/>
              </a:rPr>
              <a:t>https://therake.com/default/stories/the-rake-style-guide-a-page-from-the-tenenbaums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Federal Trade Commission (2019) </a:t>
            </a:r>
            <a:r>
              <a:rPr lang="en-US" sz="800" i="1" dirty="0"/>
              <a:t>Disclosures 101 for social media influencers</a:t>
            </a:r>
            <a:r>
              <a:rPr lang="en-US" sz="800" dirty="0"/>
              <a:t>. Available at: </a:t>
            </a:r>
            <a:r>
              <a:rPr lang="en-US" sz="800" dirty="0">
                <a:hlinkClick r:id="rId9"/>
              </a:rPr>
              <a:t>https://www.ftc.gov/system/files/documents/plain-language/1001a-influencer-guide-508_1.pdf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Fernández-Gómez, E., Neira Placer, P. and Feijoo Fernández, B. (2024) ‘New mobile advertising formats targeting young audiences: An analysis of advertainment and influencers’ role in perception and understanding’, </a:t>
            </a:r>
            <a:r>
              <a:rPr lang="en-US" sz="800" i="1" dirty="0"/>
              <a:t>Humanities and Social Sciences Communications</a:t>
            </a:r>
            <a:r>
              <a:rPr lang="en-US" sz="800" dirty="0"/>
              <a:t>, 11, 1488. Available at: </a:t>
            </a:r>
            <a:r>
              <a:rPr lang="en-US" sz="800" dirty="0">
                <a:hlinkClick r:id="rId10"/>
              </a:rPr>
              <a:t>https://doi.org/10.1057/s41599-024-04003-3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Freeman, H. (2023) ‘Now Sienna Miller steps out in a trending trainer’, </a:t>
            </a:r>
            <a:r>
              <a:rPr lang="en-US" sz="800" i="1" dirty="0"/>
              <a:t>British Vogue</a:t>
            </a:r>
            <a:r>
              <a:rPr lang="en-US" sz="800" dirty="0"/>
              <a:t>, 20 April. Available at: </a:t>
            </a:r>
            <a:r>
              <a:rPr lang="en-US" sz="800" dirty="0">
                <a:hlinkClick r:id="rId11"/>
              </a:rPr>
              <a:t>https://www.vogue.co.uk/article/sienna-miller-adidas-samba-trainers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Howland, D. (2017) ‘Adidas ditching TV ads to reach Generation Z on mobile’, </a:t>
            </a:r>
            <a:r>
              <a:rPr lang="en-US" sz="800" i="1" dirty="0"/>
              <a:t>Marketing Dive</a:t>
            </a:r>
            <a:r>
              <a:rPr lang="en-US" sz="800" dirty="0"/>
              <a:t>, 16 March. Available at: </a:t>
            </a:r>
            <a:r>
              <a:rPr lang="en-US" sz="800" dirty="0">
                <a:hlinkClick r:id="rId12"/>
              </a:rPr>
              <a:t>https://www.marketingdive.com/news/adidas-ditching-tv-ads-to-reach-generation-z-on-mobile/438291/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Russell, C.A. (2002) ‘Investigating the effectiveness of product placements in television shows: The role of modality and plot connection congruence on brand memory and attitude’, </a:t>
            </a:r>
            <a:r>
              <a:rPr lang="en-US" sz="800" i="1" dirty="0"/>
              <a:t>Journal of Consumer Research</a:t>
            </a:r>
            <a:r>
              <a:rPr lang="en-US" sz="800" dirty="0"/>
              <a:t>, 29(3), pp. 306–318. Available at: </a:t>
            </a:r>
            <a:r>
              <a:rPr lang="en-US" sz="800" dirty="0">
                <a:hlinkClick r:id="rId13"/>
              </a:rPr>
              <a:t>https://doi.org/10.1086/344432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Vogue (2020) ‘On his 51st birthday, revisit Wes Anderson’s dreamiest onscreen style moments’, </a:t>
            </a:r>
            <a:r>
              <a:rPr lang="en-US" sz="800" i="1" dirty="0"/>
              <a:t>Vogue</a:t>
            </a:r>
            <a:r>
              <a:rPr lang="en-US" sz="800" dirty="0"/>
              <a:t>, 1 May. Available at: </a:t>
            </a:r>
            <a:r>
              <a:rPr lang="en-US" sz="800" dirty="0">
                <a:hlinkClick r:id="rId14"/>
              </a:rPr>
              <a:t>https://www.vogue.com/article/wes-anderson-birthday-best-film-style-moments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Williams, R. (2018a) ‘Adidas signs with Twitter to livestream high school football’, </a:t>
            </a:r>
            <a:r>
              <a:rPr lang="en-US" sz="800" i="1" dirty="0"/>
              <a:t>Marketing Dive</a:t>
            </a:r>
            <a:r>
              <a:rPr lang="en-US" sz="800" dirty="0"/>
              <a:t>, 15 August. Available at: </a:t>
            </a:r>
            <a:r>
              <a:rPr lang="en-US" sz="800" dirty="0">
                <a:hlinkClick r:id="rId15"/>
              </a:rPr>
              <a:t>https://www.marketingdive.com/news/adidas-signs-with-twitter-to-livestream-high-school-football/530114/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Williams, R. (2018b) ‘Adidas drops new shoe in Instagram stories music video’, </a:t>
            </a:r>
            <a:r>
              <a:rPr lang="en-US" sz="800" i="1" dirty="0"/>
              <a:t>Marketing Dive</a:t>
            </a:r>
            <a:r>
              <a:rPr lang="en-US" sz="800" dirty="0"/>
              <a:t>, 19 October. Available at: </a:t>
            </a:r>
            <a:r>
              <a:rPr lang="en-US" sz="800" dirty="0">
                <a:hlinkClick r:id="rId16"/>
              </a:rPr>
              <a:t>https://www.marketingdive.com/news/adidas-launches-new-shoe-in-instagram-stories-music-video/540066/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Williams, R. (2019a) ‘Adidas taps Twitter livestream series to boost female athletes’, </a:t>
            </a:r>
            <a:r>
              <a:rPr lang="en-US" sz="800" i="1" dirty="0"/>
              <a:t>Marketing Dive</a:t>
            </a:r>
            <a:r>
              <a:rPr lang="en-US" sz="800" dirty="0"/>
              <a:t>, 8 March. Available at: </a:t>
            </a:r>
            <a:r>
              <a:rPr lang="en-US" sz="800" dirty="0">
                <a:hlinkClick r:id="rId17"/>
              </a:rPr>
              <a:t>https://www.marketingdive.com/news/adidas-taps-twitter-livestream-series-to-boost-female-athletes/550041/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Williams, R. (2019b) ‘Adidas, Donald Glover drop short films for new shoe deal’, </a:t>
            </a:r>
            <a:r>
              <a:rPr lang="en-US" sz="800" i="1" dirty="0"/>
              <a:t>Marketing Dive</a:t>
            </a:r>
            <a:r>
              <a:rPr lang="en-US" sz="800" dirty="0"/>
              <a:t>, 22 April. Available at: </a:t>
            </a:r>
            <a:r>
              <a:rPr lang="en-US" sz="800" dirty="0">
                <a:hlinkClick r:id="rId18"/>
              </a:rPr>
              <a:t>https://www.marketingdive.com/news/adidas-donald-glover-drop-short-films-for-new-shoe-deal/553107/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Wikimedia Commons (n.d.) </a:t>
            </a:r>
            <a:r>
              <a:rPr lang="en-US" sz="800" i="1" dirty="0"/>
              <a:t>File: Adidas shop Moscow.jpg</a:t>
            </a:r>
            <a:r>
              <a:rPr lang="en-US" sz="800" dirty="0"/>
              <a:t>. Available at: </a:t>
            </a:r>
            <a:r>
              <a:rPr lang="en-US" sz="800" dirty="0">
                <a:hlinkClick r:id="rId19"/>
              </a:rPr>
              <a:t>https://commons.wikimedia.org/wiki/File:Adidas_shop_Moscow.jpg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Wikimedia Commons (n.d.) </a:t>
            </a:r>
            <a:r>
              <a:rPr lang="en-US" sz="800" i="1" dirty="0"/>
              <a:t>File: Adidas Samba in white March 2024.jpg</a:t>
            </a:r>
            <a:r>
              <a:rPr lang="en-US" sz="800" dirty="0"/>
              <a:t>. Available at: </a:t>
            </a:r>
            <a:r>
              <a:rPr lang="en-US" sz="800" dirty="0">
                <a:hlinkClick r:id="rId20"/>
              </a:rPr>
              <a:t>https://commons.wikimedia.org/wiki/File:Adidas_Samba_In_White_March_2024.jpg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Wikimedia Commons (n.d.) </a:t>
            </a:r>
            <a:r>
              <a:rPr lang="en-US" sz="800" i="1" dirty="0"/>
              <a:t>File: Adidas </a:t>
            </a:r>
            <a:r>
              <a:rPr lang="en-US" sz="800" i="1" dirty="0" err="1"/>
              <a:t>logo.svg</a:t>
            </a:r>
            <a:r>
              <a:rPr lang="en-US" sz="800" dirty="0"/>
              <a:t>. Available at: </a:t>
            </a:r>
            <a:r>
              <a:rPr lang="en-US" sz="800" dirty="0">
                <a:hlinkClick r:id="rId21"/>
              </a:rPr>
              <a:t>https://commons.wikimedia.org/wiki/File:Adidas_Logo.svg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Wikimedia Commons (n.d.) </a:t>
            </a:r>
            <a:r>
              <a:rPr lang="en-US" sz="800" i="1" dirty="0"/>
              <a:t>File: TV HD.png</a:t>
            </a:r>
            <a:r>
              <a:rPr lang="en-US" sz="800" dirty="0"/>
              <a:t>. Available at: </a:t>
            </a:r>
            <a:r>
              <a:rPr lang="en-US" sz="800" dirty="0">
                <a:hlinkClick r:id="rId22"/>
              </a:rPr>
              <a:t>https://commons.wikimedia.org/wiki/File:Tv_hd.png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Wikimedia Commons (n.d.) </a:t>
            </a:r>
            <a:r>
              <a:rPr lang="en-US" sz="800" i="1" dirty="0"/>
              <a:t>File: Sports suit.jpg</a:t>
            </a:r>
            <a:r>
              <a:rPr lang="en-US" sz="800" dirty="0"/>
              <a:t>. Available at: </a:t>
            </a:r>
            <a:r>
              <a:rPr lang="en-US" sz="800" dirty="0">
                <a:hlinkClick r:id="rId23"/>
              </a:rPr>
              <a:t>https://commons.wikimedia.org/wiki/File:Sports_suit.jpg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Wikimedia Commons (n.d.) </a:t>
            </a:r>
            <a:r>
              <a:rPr lang="en-US" sz="800" i="1" dirty="0"/>
              <a:t>File: Social media icons on the home screen of an Android phone.jpg</a:t>
            </a:r>
            <a:r>
              <a:rPr lang="en-US" sz="800" dirty="0"/>
              <a:t>. Available at: </a:t>
            </a:r>
            <a:r>
              <a:rPr lang="en-US" sz="800" dirty="0">
                <a:hlinkClick r:id="rId24"/>
              </a:rPr>
              <a:t>https://commons.wikimedia.org/wiki/File:Social_media_Icons_On_The_Home_Screen_of_an_Android_Phone.jpg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Adidas (n.d.) </a:t>
            </a:r>
            <a:r>
              <a:rPr lang="en-US" sz="800" i="1" dirty="0"/>
              <a:t>Mag-samba-hero</a:t>
            </a:r>
            <a:r>
              <a:rPr lang="en-US" sz="800" dirty="0"/>
              <a:t>. Available at: </a:t>
            </a:r>
            <a:r>
              <a:rPr lang="en-US" sz="800" dirty="0">
                <a:hlinkClick r:id="rId25"/>
              </a:rPr>
              <a:t>https://report.adidas-group.com/2023/en/_assets/gallery/mag-samba-hero.jpg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Wikimedia Commons (n.d.) </a:t>
            </a:r>
            <a:r>
              <a:rPr lang="en-US" sz="800" i="1" dirty="0"/>
              <a:t>File: Blue suede samba.jpg</a:t>
            </a:r>
            <a:r>
              <a:rPr lang="en-US" sz="800" dirty="0"/>
              <a:t>. Available at: </a:t>
            </a:r>
            <a:r>
              <a:rPr lang="en-US" sz="800" dirty="0">
                <a:hlinkClick r:id="rId26"/>
              </a:rPr>
              <a:t>https://commons.wikimedia.org/wiki/File:Blue_suede_samba.JPG</a:t>
            </a:r>
            <a:r>
              <a:rPr lang="en-US" sz="800" dirty="0"/>
              <a:t> (Accessed: 16 April 2026).</a:t>
            </a:r>
          </a:p>
          <a:p>
            <a:r>
              <a:rPr lang="en-US" sz="800" dirty="0"/>
              <a:t>Wikimedia Commons (n.d.) </a:t>
            </a:r>
            <a:r>
              <a:rPr lang="en-US" sz="800" i="1" dirty="0"/>
              <a:t>File: Adidas generic </a:t>
            </a:r>
            <a:r>
              <a:rPr lang="en-US" sz="800" i="1" dirty="0" err="1"/>
              <a:t>whiteblue</a:t>
            </a:r>
            <a:r>
              <a:rPr lang="en-US" sz="800" i="1" dirty="0"/>
              <a:t> kit 2008.svg</a:t>
            </a:r>
            <a:r>
              <a:rPr lang="en-US" sz="800" dirty="0"/>
              <a:t>. Available at: </a:t>
            </a:r>
            <a:r>
              <a:rPr lang="en-US" sz="800" dirty="0">
                <a:hlinkClick r:id="rId27"/>
              </a:rPr>
              <a:t>https://commons.wikimedia.org/wiki/File:Adidas_generic_whiteblue_kit_2008.svg</a:t>
            </a:r>
            <a:r>
              <a:rPr lang="en-US" sz="800" dirty="0"/>
              <a:t> (Accessed: 16 April 2026).</a:t>
            </a:r>
          </a:p>
        </p:txBody>
      </p:sp>
      <p:sp>
        <p:nvSpPr>
          <p:cNvPr id="6" name="Text 4"/>
          <p:cNvSpPr/>
          <p:nvPr/>
        </p:nvSpPr>
        <p:spPr>
          <a:xfrm>
            <a:off x="11475720" y="6382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392" y="2670048"/>
            <a:ext cx="5779008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50" b="1" dirty="0">
                <a:solidFill>
                  <a:srgbClr val="2227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Product placement: how adidas appears across</a:t>
            </a:r>
            <a:endParaRPr lang="en-US" sz="2450" dirty="0"/>
          </a:p>
          <a:p>
            <a:pPr marL="0" indent="0" algn="ctr">
              <a:buNone/>
            </a:pPr>
            <a:r>
              <a:rPr lang="en-US" sz="2450" b="1" dirty="0">
                <a:solidFill>
                  <a:srgbClr val="2227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TV, film and social media</a:t>
            </a:r>
            <a:endParaRPr lang="en-US" sz="2450" dirty="0"/>
          </a:p>
        </p:txBody>
      </p:sp>
      <p:sp>
        <p:nvSpPr>
          <p:cNvPr id="4" name="Text 2"/>
          <p:cNvSpPr/>
          <p:nvPr/>
        </p:nvSpPr>
        <p:spPr>
          <a:xfrm>
            <a:off x="658368" y="6382512"/>
            <a:ext cx="10241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Focus: adidas shows how one brand changes meaning by platform (Balasubramanian, 1994; adidas, 2024).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6903720" y="868680"/>
            <a:ext cx="4663440" cy="4480560"/>
          </a:xfrm>
          <a:prstGeom prst="rect">
            <a:avLst/>
          </a:prstGeom>
          <a:solidFill>
            <a:srgbClr val="F5F7F9"/>
          </a:solidFill>
          <a:ln w="12700">
            <a:solidFill>
              <a:srgbClr val="D9DEE3"/>
            </a:solidFill>
            <a:prstDash val="solid"/>
          </a:ln>
        </p:spPr>
      </p:sp>
      <p:pic>
        <p:nvPicPr>
          <p:cNvPr id="6" name="Image 0" descr="/mnt/data/adidas_ppt/assets/title_samba_whit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2008" y="1205421"/>
            <a:ext cx="4626864" cy="380707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922008" y="5394960"/>
            <a:ext cx="462686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dirty="0">
                <a:solidFill>
                  <a:srgbClr val="2F5E9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4"/>
              </a:rPr>
              <a:t>https://commons.wikimedia.org/wiki/File:Adidas_Samba_In_White_March_2024.jpg</a:t>
            </a:r>
            <a:r>
              <a:rPr lang="en-US" sz="780" dirty="0">
                <a:solidFill>
                  <a:srgbClr val="2F5E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1475720" y="6382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6949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227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Adidas as a single-brand lens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841248"/>
            <a:ext cx="6583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this case study works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1520" y="1325880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Product placement sits inside content.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1801368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Adidas links sport, style, culture.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20" y="2276856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Three stripes signal instantly.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31520" y="2752344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Shoes and tracksuits travel widely.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31520" y="3227832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Paid and organic appearances blur.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7223760" y="1143000"/>
            <a:ext cx="4343400" cy="3456432"/>
          </a:xfrm>
          <a:prstGeom prst="rect">
            <a:avLst/>
          </a:prstGeom>
          <a:solidFill>
            <a:srgbClr val="F5F7F9"/>
          </a:solidFill>
          <a:ln w="12700">
            <a:solidFill>
              <a:srgbClr val="D9DEE3"/>
            </a:solidFill>
            <a:prstDash val="solid"/>
          </a:ln>
        </p:spPr>
      </p:sp>
      <p:pic>
        <p:nvPicPr>
          <p:cNvPr id="10" name="Image 0" descr="/mnt/data/adidas_ppt/assets/adidas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048" y="1437010"/>
            <a:ext cx="4306824" cy="2868412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242048" y="4645152"/>
            <a:ext cx="430682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dirty="0">
                <a:solidFill>
                  <a:srgbClr val="2F5E9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4"/>
              </a:rPr>
              <a:t>https://commons.wikimedia.org/wiki/File:Adidas_Logo.svg</a:t>
            </a:r>
            <a:r>
              <a:rPr lang="en-US" sz="780" dirty="0">
                <a:solidFill>
                  <a:srgbClr val="2F5E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endParaRPr lang="en-US" sz="780" dirty="0"/>
          </a:p>
        </p:txBody>
      </p:sp>
      <p:sp>
        <p:nvSpPr>
          <p:cNvPr id="12" name="Text 9"/>
          <p:cNvSpPr/>
          <p:nvPr/>
        </p:nvSpPr>
        <p:spPr>
          <a:xfrm>
            <a:off x="658368" y="6382512"/>
            <a:ext cx="10241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Claims: Balasubramanian (1994); Russell (2002); adidas (2024). Visual source below image.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1475720" y="6382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6949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227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TV and livestreamed sport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841248"/>
            <a:ext cx="6583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adverts to embedded viewing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1520" y="1325880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TV no longer means ad breaks.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1801368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Adidas cut classic TV ads.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20" y="2276856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Friday Night Stripes streamed games.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31520" y="2752344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3StripeLive widened girls’ coverage.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31520" y="3227832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Content viewing replaced interruption.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7223760" y="1143000"/>
            <a:ext cx="4343400" cy="3456432"/>
          </a:xfrm>
          <a:prstGeom prst="rect">
            <a:avLst/>
          </a:prstGeom>
          <a:solidFill>
            <a:srgbClr val="F5F7F9"/>
          </a:solidFill>
          <a:ln w="12700">
            <a:solidFill>
              <a:srgbClr val="D9DEE3"/>
            </a:solidFill>
            <a:prstDash val="solid"/>
          </a:ln>
        </p:spPr>
      </p:sp>
      <p:pic>
        <p:nvPicPr>
          <p:cNvPr id="10" name="Image 0" descr="/mnt/data/adidas_ppt/assets/retro_tv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048" y="1320759"/>
            <a:ext cx="4306824" cy="3100913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242048" y="4645152"/>
            <a:ext cx="430682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hlinkClick r:id="rId4"/>
              </a:rPr>
              <a:t>https://commons.wikimedia.org/wiki/File:Tv_hd.png</a:t>
            </a:r>
            <a:r>
              <a:rPr lang="en-US" sz="800" dirty="0"/>
              <a:t> </a:t>
            </a:r>
            <a:endParaRPr lang="en-US" sz="780" dirty="0"/>
          </a:p>
        </p:txBody>
      </p:sp>
      <p:sp>
        <p:nvSpPr>
          <p:cNvPr id="12" name="Text 9"/>
          <p:cNvSpPr/>
          <p:nvPr/>
        </p:nvSpPr>
        <p:spPr>
          <a:xfrm>
            <a:off x="658368" y="6382512"/>
            <a:ext cx="10241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Claims: Howland (2017); Williams (2018); Williams (2019). Visual source below image.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1475720" y="6382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6949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227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Film: style, memory, symbolism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841248"/>
            <a:ext cx="6583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Cinema turns products into character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1520" y="1325880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Trainspotting used burgundy Sambas.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1801368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Tenenbaums used red tracksuits.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20" y="2276856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Costume made adidas shorthand.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31520" y="2752344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Film gave products cult status.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31520" y="3227832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Meanings outlived release windows.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7223760" y="1143000"/>
            <a:ext cx="4343400" cy="3456432"/>
          </a:xfrm>
          <a:prstGeom prst="rect">
            <a:avLst/>
          </a:prstGeom>
          <a:solidFill>
            <a:srgbClr val="F5F7F9"/>
          </a:solidFill>
          <a:ln w="12700">
            <a:solidFill>
              <a:srgbClr val="D9DEE3"/>
            </a:solidFill>
            <a:prstDash val="solid"/>
          </a:ln>
        </p:spPr>
      </p:sp>
      <p:pic>
        <p:nvPicPr>
          <p:cNvPr id="10" name="Image 0" descr="/mnt/data/adidas_ppt/assets/tracksu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7655" y="1161288"/>
            <a:ext cx="3255609" cy="3419856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242048" y="4645152"/>
            <a:ext cx="430682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dirty="0">
                <a:solidFill>
                  <a:srgbClr val="2F5E9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4"/>
              </a:rPr>
              <a:t>https://commons.wikimedia.org/wiki/File:Sports_suit.jpg</a:t>
            </a:r>
            <a:r>
              <a:rPr lang="en-US" sz="780" dirty="0">
                <a:solidFill>
                  <a:srgbClr val="2F5E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endParaRPr lang="en-US" sz="780" dirty="0"/>
          </a:p>
        </p:txBody>
      </p:sp>
      <p:sp>
        <p:nvSpPr>
          <p:cNvPr id="12" name="Text 9"/>
          <p:cNvSpPr/>
          <p:nvPr/>
        </p:nvSpPr>
        <p:spPr>
          <a:xfrm>
            <a:off x="658368" y="6382512"/>
            <a:ext cx="10241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Claims: Freeman (2023); Cheung (2024); Vogue (2020). Visual source below image.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1475720" y="6382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6949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227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Social media: creator closeness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841248"/>
            <a:ext cx="6583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Short-form content speeds conversion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1520" y="1325880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P.O.D. launched via Instagram Stories.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1801368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Music video held product center-frame.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20" y="2276856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Glover made five adidas shorts.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31520" y="2752344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Shoppable tags shortened purchase paths.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31520" y="3227832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Creators blended story and commerce.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7223760" y="1143000"/>
            <a:ext cx="4343400" cy="3456432"/>
          </a:xfrm>
          <a:prstGeom prst="rect">
            <a:avLst/>
          </a:prstGeom>
          <a:solidFill>
            <a:srgbClr val="F5F7F9"/>
          </a:solidFill>
          <a:ln w="12700">
            <a:solidFill>
              <a:srgbClr val="D9DEE3"/>
            </a:solidFill>
            <a:prstDash val="solid"/>
          </a:ln>
        </p:spPr>
      </p:sp>
      <p:pic>
        <p:nvPicPr>
          <p:cNvPr id="10" name="Image 0" descr="/mnt/data/adidas_ppt/assets/social_pho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8050" y="1161288"/>
            <a:ext cx="4274820" cy="3419856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242048" y="4645152"/>
            <a:ext cx="430682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80" dirty="0">
                <a:solidFill>
                  <a:srgbClr val="2F5E9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4"/>
              </a:rPr>
              <a:t>https://commons.wikimedia.org/wiki/File:Social_media_Icons_On_The_Home_Screen_of_an_Android_Phone.jpg</a:t>
            </a:r>
            <a:r>
              <a:rPr lang="en-US" sz="780" dirty="0">
                <a:solidFill>
                  <a:srgbClr val="2F5E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endParaRPr lang="en-US" sz="780" dirty="0"/>
          </a:p>
        </p:txBody>
      </p:sp>
      <p:sp>
        <p:nvSpPr>
          <p:cNvPr id="12" name="Text 9"/>
          <p:cNvSpPr/>
          <p:nvPr/>
        </p:nvSpPr>
        <p:spPr>
          <a:xfrm>
            <a:off x="658368" y="6382512"/>
            <a:ext cx="10241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Claims: Williams (2018, 2019); adidas (2024). Visual source below image.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1475720" y="6382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6949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227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adidas fits so well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841248"/>
            <a:ext cx="6583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Brand assets that travel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1520" y="1325880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Logos stay readable on-screen.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1801368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Heritage models carry subcultural meaning.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20" y="2276856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Sport products become lifestyle symbols.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31520" y="2752344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Strong fit boosts authenticity.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31520" y="3227832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Context changes audience interpretation.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7223760" y="1143000"/>
            <a:ext cx="4343400" cy="3456432"/>
          </a:xfrm>
          <a:prstGeom prst="rect">
            <a:avLst/>
          </a:prstGeom>
          <a:solidFill>
            <a:srgbClr val="F5F7F9"/>
          </a:solidFill>
          <a:ln w="12700">
            <a:solidFill>
              <a:srgbClr val="D9DEE3"/>
            </a:solidFill>
            <a:prstDash val="solid"/>
          </a:ln>
        </p:spPr>
      </p:sp>
      <p:pic>
        <p:nvPicPr>
          <p:cNvPr id="10" name="Image 0" descr="/mnt/data/adidas_ppt/assets/samba_her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048" y="1658615"/>
            <a:ext cx="4306824" cy="2425202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242048" y="4645152"/>
            <a:ext cx="430682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80" dirty="0">
                <a:solidFill>
                  <a:srgbClr val="2F5E9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4"/>
              </a:rPr>
              <a:t>https://report.adidas-group.com/2023/en/_assets/gallery/mag-samba-hero.jpg</a:t>
            </a:r>
            <a:r>
              <a:rPr lang="en-US" sz="780" dirty="0">
                <a:solidFill>
                  <a:srgbClr val="2F5E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</a:t>
            </a:r>
            <a:endParaRPr lang="en-US" sz="780" dirty="0"/>
          </a:p>
        </p:txBody>
      </p:sp>
      <p:sp>
        <p:nvSpPr>
          <p:cNvPr id="12" name="Text 9"/>
          <p:cNvSpPr/>
          <p:nvPr/>
        </p:nvSpPr>
        <p:spPr>
          <a:xfrm>
            <a:off x="658368" y="6382512"/>
            <a:ext cx="10241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Claims: Russell (2002); Babin et al. (2021); adidas (2024). Visual source below image.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1475720" y="6382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6949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227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Consumer impact and limits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841248"/>
            <a:ext cx="6583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research suggests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1520" y="1325880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Placements lift awareness and salience.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1801368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Attitude effects stay smaller.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20" y="2276856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Repetition matters more than prominence.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31520" y="2752344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Natural fit improves recall.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31520" y="3227832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Forced use can backfire.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7223760" y="1143000"/>
            <a:ext cx="4343400" cy="3456432"/>
          </a:xfrm>
          <a:prstGeom prst="rect">
            <a:avLst/>
          </a:prstGeom>
          <a:solidFill>
            <a:srgbClr val="F5F7F9"/>
          </a:solidFill>
          <a:ln w="12700">
            <a:solidFill>
              <a:srgbClr val="D9DEE3"/>
            </a:solidFill>
            <a:prstDash val="solid"/>
          </a:ln>
        </p:spPr>
      </p:sp>
      <p:pic>
        <p:nvPicPr>
          <p:cNvPr id="10" name="Image 0" descr="/mnt/data/adidas_ppt/assets/blue_samb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2048" y="1256157"/>
            <a:ext cx="4306824" cy="323011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242048" y="4645152"/>
            <a:ext cx="430682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80" dirty="0">
                <a:solidFill>
                  <a:srgbClr val="2F5E9E"/>
                </a:solidFill>
                <a:latin typeface="Aptos" pitchFamily="34" charset="0"/>
                <a:ea typeface="Aptos" pitchFamily="34" charset="-122"/>
                <a:cs typeface="Aptos" pitchFamily="34" charset="-120"/>
                <a:hlinkClick r:id="rId4"/>
              </a:rPr>
              <a:t>https://commons.wikimedia.org/wiki/File:Blue_suede_samba.JPG</a:t>
            </a:r>
            <a:r>
              <a:rPr lang="en-US" sz="780" dirty="0">
                <a:solidFill>
                  <a:srgbClr val="2F5E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endParaRPr lang="en-US" sz="780" dirty="0"/>
          </a:p>
        </p:txBody>
      </p:sp>
      <p:sp>
        <p:nvSpPr>
          <p:cNvPr id="12" name="Text 9"/>
          <p:cNvSpPr/>
          <p:nvPr/>
        </p:nvSpPr>
        <p:spPr>
          <a:xfrm>
            <a:off x="658368" y="6382512"/>
            <a:ext cx="10241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Claims: Babin et al. (2021); Russell (2002). Visual source below image.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1475720" y="6382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6949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2272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Ethics and conclusion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58368" y="841248"/>
            <a:ext cx="6583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Visibility needs transparency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31520" y="1325880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Influencer content needs clear labels.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1801368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Young users may miss intent.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20" y="2276856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Adidas should disclose paid creators.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31520" y="2752344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Best results come from fit.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31520" y="3227832"/>
            <a:ext cx="566928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0364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One brand, different screen effects.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7223760" y="1143000"/>
            <a:ext cx="4343400" cy="3456432"/>
          </a:xfrm>
          <a:prstGeom prst="rect">
            <a:avLst/>
          </a:prstGeom>
          <a:solidFill>
            <a:srgbClr val="F5F7F9"/>
          </a:solidFill>
          <a:ln w="12700">
            <a:solidFill>
              <a:srgbClr val="D9DEE3"/>
            </a:solidFill>
            <a:prstDash val="solid"/>
          </a:ln>
        </p:spPr>
      </p:sp>
      <p:pic>
        <p:nvPicPr>
          <p:cNvPr id="10" name="Image 0" descr="/mnt/data/adidas_ppt/assets/adidas_k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6700" y="1161288"/>
            <a:ext cx="3017520" cy="3419856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242048" y="4645152"/>
            <a:ext cx="430682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780" dirty="0">
                <a:solidFill>
                  <a:srgbClr val="2F5E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https://commons.wikimedia.org/wiki/File:Adidas_generic_whiteblue_kit_2008.svg</a:t>
            </a:r>
            <a:endParaRPr lang="en-US" sz="780" dirty="0"/>
          </a:p>
        </p:txBody>
      </p:sp>
      <p:sp>
        <p:nvSpPr>
          <p:cNvPr id="12" name="Text 9"/>
          <p:cNvSpPr/>
          <p:nvPr/>
        </p:nvSpPr>
        <p:spPr>
          <a:xfrm>
            <a:off x="658368" y="6382512"/>
            <a:ext cx="10241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Claims: FTC (2019); ASA (2023); Fernández-Gómez et al. (2024). Visual source below image.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11475720" y="6382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F77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3430</Words>
  <Application>Microsoft Office PowerPoint</Application>
  <PresentationFormat>Widescreen</PresentationFormat>
  <Paragraphs>131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Product placement: how adidas appears across TV, film and social media</dc:title>
  <dc:subject>Adidas product placement across TV, film and social media</dc:subject>
  <dc:creator>OpenAI</dc:creator>
  <cp:lastModifiedBy>Dipesh</cp:lastModifiedBy>
  <cp:revision>6</cp:revision>
  <dcterms:created xsi:type="dcterms:W3CDTF">2026-04-16T17:58:26Z</dcterms:created>
  <dcterms:modified xsi:type="dcterms:W3CDTF">2026-04-16T18:26:17Z</dcterms:modified>
</cp:coreProperties>
</file>