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6040100" cy="11344275"/>
  <p:notesSz cx="11344275" cy="160401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92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216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0706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ursingmidwiferyboard.gov.au/" TargetMode="External"/><Relationship Id="rId3" Type="http://schemas.openxmlformats.org/officeDocument/2006/relationships/hyperlink" Target="https://doi.org/10.1186/s12912-023-01234-8" TargetMode="External"/><Relationship Id="rId7" Type="http://schemas.openxmlformats.org/officeDocument/2006/relationships/hyperlink" Target="https://doi.org/10.1016/j.nepr.2024.10393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111/jan.16012" TargetMode="External"/><Relationship Id="rId5" Type="http://schemas.openxmlformats.org/officeDocument/2006/relationships/hyperlink" Target="https://doi.org/10.1038/s41598-023-38169-8" TargetMode="External"/><Relationship Id="rId10" Type="http://schemas.openxmlformats.org/officeDocument/2006/relationships/hyperlink" Target="https://doi.org/10.1016/j.ijnurstu.2021.103956" TargetMode="External"/><Relationship Id="rId4" Type="http://schemas.openxmlformats.org/officeDocument/2006/relationships/hyperlink" Target="https://doi.org/10.1111/jonm.13726" TargetMode="External"/><Relationship Id="rId9" Type="http://schemas.openxmlformats.org/officeDocument/2006/relationships/hyperlink" Target="https://doi.org/10.1177/019394592199792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040035" cy="11344176"/>
          </a:xfrm>
          <a:prstGeom prst="rect">
            <a:avLst/>
          </a:prstGeom>
          <a:ln/>
          <a:effectLst>
            <a:outerShdw blurRad="762000" dist="285750" dir="5400000" algn="bl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endParaRPr lang="en-NP"/>
          </a:p>
        </p:txBody>
      </p:sp>
      <p:sp>
        <p:nvSpPr>
          <p:cNvPr id="3" name="Shape 1"/>
          <p:cNvSpPr/>
          <p:nvPr/>
        </p:nvSpPr>
        <p:spPr>
          <a:xfrm>
            <a:off x="65" y="417649"/>
            <a:ext cx="16040035" cy="11344176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495267" y="1118526"/>
            <a:ext cx="15049501" cy="10583"/>
          </a:xfrm>
          <a:prstGeom prst="rect">
            <a:avLst/>
          </a:prstGeom>
          <a:solidFill>
            <a:srgbClr val="D9D5C8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5" name="Text 3"/>
          <p:cNvSpPr/>
          <p:nvPr/>
        </p:nvSpPr>
        <p:spPr>
          <a:xfrm>
            <a:off x="3345463" y="493165"/>
            <a:ext cx="10852906" cy="4381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150" b="1" kern="0" spc="-60" dirty="0">
                <a:solidFill>
                  <a:srgbClr val="0E2A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Scope of Practice: </a:t>
            </a:r>
            <a:r>
              <a:rPr lang="en-US" sz="3150" i="1" kern="0" spc="-60" dirty="0">
                <a:solidFill>
                  <a:srgbClr val="1F8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Staying Safe While Stepping Up</a:t>
            </a:r>
            <a:endParaRPr lang="en-US" sz="3150" dirty="0"/>
          </a:p>
        </p:txBody>
      </p:sp>
      <p:sp>
        <p:nvSpPr>
          <p:cNvPr id="6" name="Text 4"/>
          <p:cNvSpPr/>
          <p:nvPr/>
        </p:nvSpPr>
        <p:spPr>
          <a:xfrm>
            <a:off x="3469089" y="847659"/>
            <a:ext cx="9101856" cy="3175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transition-to-practice guide for newly graduated registered nurses in Australia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95267" y="1319609"/>
            <a:ext cx="15049501" cy="1619250"/>
          </a:xfrm>
          <a:prstGeom prst="roundRect">
            <a:avLst>
              <a:gd name="adj" fmla="val 8235"/>
            </a:avLst>
          </a:prstGeom>
          <a:solidFill>
            <a:srgbClr val="0E2A47"/>
          </a:solidFill>
          <a:ln/>
        </p:spPr>
        <p:txBody>
          <a:bodyPr/>
          <a:lstStyle/>
          <a:p>
            <a:endParaRPr lang="en-NP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95267" y="1319609"/>
            <a:ext cx="4968379" cy="161925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991747" y="1364625"/>
            <a:ext cx="8530933" cy="53911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kern="0" spc="182" dirty="0">
                <a:solidFill>
                  <a:schemeClr val="bg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KEY MESSAGE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6930921" y="1793751"/>
            <a:ext cx="8393812" cy="5864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Safe scope is not doing everything alone — it's </a:t>
            </a:r>
            <a:r>
              <a:rPr lang="en-US" sz="2000" b="1" dirty="0">
                <a:solidFill>
                  <a:srgbClr val="A9D3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knowing your role</a:t>
            </a:r>
            <a:r>
              <a:rPr lang="en-US" sz="2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</a:t>
            </a:r>
            <a:r>
              <a:rPr lang="en-US" sz="2000" b="1" dirty="0">
                <a:solidFill>
                  <a:srgbClr val="A9D3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recognising limits </a:t>
            </a:r>
            <a:r>
              <a:rPr lang="en-US" sz="2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</a:t>
            </a:r>
            <a:r>
              <a:rPr lang="en-US" sz="2000" b="1" dirty="0">
                <a:solidFill>
                  <a:srgbClr val="A9D3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escalating early</a:t>
            </a:r>
            <a:r>
              <a:rPr lang="en-US" sz="2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and </a:t>
            </a:r>
            <a:r>
              <a:rPr lang="en-US" sz="2000" b="1" dirty="0">
                <a:solidFill>
                  <a:srgbClr val="A9D3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using supervision</a:t>
            </a:r>
            <a:r>
              <a:rPr lang="en-US" sz="2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495267" y="3129360"/>
            <a:ext cx="5177896" cy="4840056"/>
          </a:xfrm>
          <a:prstGeom prst="roundRect">
            <a:avLst>
              <a:gd name="adj" fmla="val 2755"/>
            </a:avLst>
          </a:prstGeom>
          <a:solidFill>
            <a:srgbClr val="FFFFFF"/>
          </a:solidFill>
          <a:ln w="10583">
            <a:solidFill>
              <a:srgbClr val="D9D5C8"/>
            </a:solidFill>
            <a:prstDash val="solid"/>
          </a:ln>
        </p:spPr>
        <p:txBody>
          <a:bodyPr/>
          <a:lstStyle/>
          <a:p>
            <a:endParaRPr lang="en-NP"/>
          </a:p>
        </p:txBody>
      </p:sp>
      <p:sp>
        <p:nvSpPr>
          <p:cNvPr id="12" name="Shape 9"/>
          <p:cNvSpPr/>
          <p:nvPr/>
        </p:nvSpPr>
        <p:spPr>
          <a:xfrm>
            <a:off x="505850" y="3139943"/>
            <a:ext cx="5156729" cy="1238250"/>
          </a:xfrm>
          <a:prstGeom prst="rect">
            <a:avLst/>
          </a:prstGeom>
          <a:solidFill>
            <a:srgbClr val="F4F1E8"/>
          </a:solidFill>
          <a:ln/>
        </p:spPr>
        <p:txBody>
          <a:bodyPr/>
          <a:lstStyle/>
          <a:p>
            <a:endParaRPr lang="en-NP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05850" y="3139942"/>
            <a:ext cx="5156729" cy="2315549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639134" y="3216011"/>
            <a:ext cx="1042789" cy="213651"/>
          </a:xfrm>
          <a:prstGeom prst="roundRect">
            <a:avLst>
              <a:gd name="adj" fmla="val 50000"/>
            </a:avLst>
          </a:prstGeom>
          <a:solidFill>
            <a:srgbClr val="0E2A47"/>
          </a:solidFill>
          <a:ln/>
          <a:effectLst>
            <a:outerShdw blurRad="76200" dist="1905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NP"/>
          </a:p>
        </p:txBody>
      </p:sp>
      <p:sp>
        <p:nvSpPr>
          <p:cNvPr id="15" name="Text 11"/>
          <p:cNvSpPr/>
          <p:nvPr/>
        </p:nvSpPr>
        <p:spPr>
          <a:xfrm>
            <a:off x="734384" y="3254111"/>
            <a:ext cx="928489" cy="1755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825" b="1" kern="0" spc="116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· DEFINE</a:t>
            </a:r>
            <a:endParaRPr lang="en-US" sz="825" dirty="0"/>
          </a:p>
        </p:txBody>
      </p:sp>
      <p:sp>
        <p:nvSpPr>
          <p:cNvPr id="16" name="Text 12"/>
          <p:cNvSpPr/>
          <p:nvPr/>
        </p:nvSpPr>
        <p:spPr>
          <a:xfrm>
            <a:off x="734384" y="5624412"/>
            <a:ext cx="4919001" cy="2580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650" b="1" kern="0" spc="-22" dirty="0">
                <a:solidFill>
                  <a:srgbClr val="0E2A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scope matters at transition</a:t>
            </a:r>
            <a:endParaRPr lang="en-US" sz="1650" dirty="0"/>
          </a:p>
        </p:txBody>
      </p:sp>
      <p:sp>
        <p:nvSpPr>
          <p:cNvPr id="17" name="Shape 13"/>
          <p:cNvSpPr/>
          <p:nvPr/>
        </p:nvSpPr>
        <p:spPr>
          <a:xfrm>
            <a:off x="658945" y="6051368"/>
            <a:ext cx="4775729" cy="549672"/>
          </a:xfrm>
          <a:prstGeom prst="rect">
            <a:avLst/>
          </a:prstGeom>
          <a:solidFill>
            <a:srgbClr val="E6F4F3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18" name="Shape 14"/>
          <p:cNvSpPr/>
          <p:nvPr/>
        </p:nvSpPr>
        <p:spPr>
          <a:xfrm>
            <a:off x="658945" y="6051368"/>
            <a:ext cx="31750" cy="549672"/>
          </a:xfrm>
          <a:prstGeom prst="rect">
            <a:avLst/>
          </a:prstGeom>
          <a:solidFill>
            <a:srgbClr val="1F8A8A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19" name="Text 15"/>
          <p:cNvSpPr/>
          <p:nvPr/>
        </p:nvSpPr>
        <p:spPr>
          <a:xfrm>
            <a:off x="785498" y="5978246"/>
            <a:ext cx="4658651" cy="3972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200" b="1" dirty="0">
                <a:solidFill>
                  <a:srgbClr val="1F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 of practice </a:t>
            </a:r>
            <a:r>
              <a:rPr lang="en-US" sz="1200" dirty="0">
                <a:solidFill>
                  <a:srgbClr val="0A1F36"/>
                </a:solidFill>
                <a:highlight>
                  <a:srgbClr val="E6F4F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= activities an RN is </a:t>
            </a:r>
            <a:r>
              <a:rPr lang="en-US" sz="1200" b="1" dirty="0">
                <a:solidFill>
                  <a:srgbClr val="1F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educated, competent, authorised &amp; accountable </a:t>
            </a:r>
            <a:r>
              <a:rPr lang="en-US" sz="1200" dirty="0">
                <a:solidFill>
                  <a:srgbClr val="0A1F36"/>
                </a:solidFill>
                <a:highlight>
                  <a:srgbClr val="E6F4F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to perform (NMBA, 2016, 2018).</a:t>
            </a:r>
            <a:endParaRPr lang="en-US" sz="1200" dirty="0"/>
          </a:p>
        </p:txBody>
      </p:sp>
      <p:sp>
        <p:nvSpPr>
          <p:cNvPr id="20" name="Shape 16"/>
          <p:cNvSpPr/>
          <p:nvPr/>
        </p:nvSpPr>
        <p:spPr>
          <a:xfrm>
            <a:off x="658945" y="6677107"/>
            <a:ext cx="2359257" cy="260284"/>
          </a:xfrm>
          <a:prstGeom prst="roundRect">
            <a:avLst>
              <a:gd name="adj" fmla="val 29276"/>
            </a:avLst>
          </a:prstGeom>
          <a:solidFill>
            <a:srgbClr val="F4F1E8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21" name="Shape 17"/>
          <p:cNvSpPr/>
          <p:nvPr/>
        </p:nvSpPr>
        <p:spPr>
          <a:xfrm>
            <a:off x="754195" y="6769215"/>
            <a:ext cx="76068" cy="76068"/>
          </a:xfrm>
          <a:prstGeom prst="ellipse">
            <a:avLst/>
          </a:prstGeom>
          <a:solidFill>
            <a:srgbClr val="1F8A8A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22" name="Text 18"/>
          <p:cNvSpPr/>
          <p:nvPr/>
        </p:nvSpPr>
        <p:spPr>
          <a:xfrm>
            <a:off x="906330" y="6743749"/>
            <a:ext cx="2111871" cy="15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0A1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Decision-making</a:t>
            </a:r>
            <a:endParaRPr lang="en-US" sz="1200" dirty="0"/>
          </a:p>
        </p:txBody>
      </p:sp>
      <p:sp>
        <p:nvSpPr>
          <p:cNvPr id="23" name="Shape 19"/>
          <p:cNvSpPr/>
          <p:nvPr/>
        </p:nvSpPr>
        <p:spPr>
          <a:xfrm>
            <a:off x="3075253" y="6677107"/>
            <a:ext cx="2359422" cy="260284"/>
          </a:xfrm>
          <a:prstGeom prst="roundRect">
            <a:avLst>
              <a:gd name="adj" fmla="val 29276"/>
            </a:avLst>
          </a:prstGeom>
          <a:solidFill>
            <a:srgbClr val="F4F1E8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24" name="Shape 20"/>
          <p:cNvSpPr/>
          <p:nvPr/>
        </p:nvSpPr>
        <p:spPr>
          <a:xfrm>
            <a:off x="3170503" y="6769215"/>
            <a:ext cx="76068" cy="76068"/>
          </a:xfrm>
          <a:prstGeom prst="ellipse">
            <a:avLst/>
          </a:prstGeom>
          <a:solidFill>
            <a:srgbClr val="7FBF7A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25" name="Text 21"/>
          <p:cNvSpPr/>
          <p:nvPr/>
        </p:nvSpPr>
        <p:spPr>
          <a:xfrm>
            <a:off x="3322638" y="6743749"/>
            <a:ext cx="2007723" cy="15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0A1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Accountability</a:t>
            </a:r>
            <a:endParaRPr lang="en-US" sz="1200" dirty="0"/>
          </a:p>
        </p:txBody>
      </p:sp>
      <p:sp>
        <p:nvSpPr>
          <p:cNvPr id="26" name="Shape 22"/>
          <p:cNvSpPr/>
          <p:nvPr/>
        </p:nvSpPr>
        <p:spPr>
          <a:xfrm>
            <a:off x="658945" y="6994442"/>
            <a:ext cx="2359257" cy="260284"/>
          </a:xfrm>
          <a:prstGeom prst="roundRect">
            <a:avLst>
              <a:gd name="adj" fmla="val 29276"/>
            </a:avLst>
          </a:prstGeom>
          <a:solidFill>
            <a:srgbClr val="F4F1E8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27" name="Shape 23"/>
          <p:cNvSpPr/>
          <p:nvPr/>
        </p:nvSpPr>
        <p:spPr>
          <a:xfrm>
            <a:off x="754195" y="7086550"/>
            <a:ext cx="76068" cy="76068"/>
          </a:xfrm>
          <a:prstGeom prst="ellipse">
            <a:avLst/>
          </a:prstGeom>
          <a:solidFill>
            <a:srgbClr val="0E2A47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28" name="Text 24"/>
          <p:cNvSpPr/>
          <p:nvPr/>
        </p:nvSpPr>
        <p:spPr>
          <a:xfrm>
            <a:off x="906331" y="7061084"/>
            <a:ext cx="1940388" cy="177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0A1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Delegation</a:t>
            </a:r>
            <a:endParaRPr lang="en-US" sz="1200" dirty="0"/>
          </a:p>
        </p:txBody>
      </p:sp>
      <p:sp>
        <p:nvSpPr>
          <p:cNvPr id="29" name="Shape 25"/>
          <p:cNvSpPr/>
          <p:nvPr/>
        </p:nvSpPr>
        <p:spPr>
          <a:xfrm>
            <a:off x="3075253" y="6994442"/>
            <a:ext cx="2359422" cy="260284"/>
          </a:xfrm>
          <a:prstGeom prst="roundRect">
            <a:avLst>
              <a:gd name="adj" fmla="val 29276"/>
            </a:avLst>
          </a:prstGeom>
          <a:solidFill>
            <a:srgbClr val="F4F1E8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30" name="Shape 26"/>
          <p:cNvSpPr/>
          <p:nvPr/>
        </p:nvSpPr>
        <p:spPr>
          <a:xfrm>
            <a:off x="3170503" y="7086550"/>
            <a:ext cx="76068" cy="76068"/>
          </a:xfrm>
          <a:prstGeom prst="ellipse">
            <a:avLst/>
          </a:prstGeom>
          <a:solidFill>
            <a:srgbClr val="C2590B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31" name="Text 27"/>
          <p:cNvSpPr/>
          <p:nvPr/>
        </p:nvSpPr>
        <p:spPr>
          <a:xfrm>
            <a:off x="3322638" y="7061084"/>
            <a:ext cx="2083791" cy="177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0A1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Escalation</a:t>
            </a:r>
            <a:endParaRPr lang="en-US" sz="1200" dirty="0"/>
          </a:p>
        </p:txBody>
      </p:sp>
      <p:sp>
        <p:nvSpPr>
          <p:cNvPr id="32" name="Text 28"/>
          <p:cNvSpPr/>
          <p:nvPr/>
        </p:nvSpPr>
        <p:spPr>
          <a:xfrm>
            <a:off x="696350" y="7681682"/>
            <a:ext cx="4919001" cy="1439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1F8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NMBA (2016, 2018); Reebals et al. (2021)</a:t>
            </a:r>
            <a:endParaRPr lang="en-US" sz="750" dirty="0"/>
          </a:p>
        </p:txBody>
      </p:sp>
      <p:sp>
        <p:nvSpPr>
          <p:cNvPr id="33" name="Shape 29"/>
          <p:cNvSpPr/>
          <p:nvPr/>
        </p:nvSpPr>
        <p:spPr>
          <a:xfrm>
            <a:off x="5901697" y="3129360"/>
            <a:ext cx="4707268" cy="4840056"/>
          </a:xfrm>
          <a:prstGeom prst="roundRect">
            <a:avLst>
              <a:gd name="adj" fmla="val 2833"/>
            </a:avLst>
          </a:prstGeom>
          <a:solidFill>
            <a:srgbClr val="FFFFFF"/>
          </a:solidFill>
          <a:ln w="10583">
            <a:solidFill>
              <a:srgbClr val="D9D5C8"/>
            </a:solidFill>
            <a:prstDash val="solid"/>
          </a:ln>
        </p:spPr>
        <p:txBody>
          <a:bodyPr/>
          <a:lstStyle/>
          <a:p>
            <a:endParaRPr lang="en-NP"/>
          </a:p>
        </p:txBody>
      </p:sp>
      <p:sp>
        <p:nvSpPr>
          <p:cNvPr id="34" name="Shape 30"/>
          <p:cNvSpPr/>
          <p:nvPr/>
        </p:nvSpPr>
        <p:spPr>
          <a:xfrm>
            <a:off x="5912280" y="3139943"/>
            <a:ext cx="4686102" cy="1238250"/>
          </a:xfrm>
          <a:prstGeom prst="rect">
            <a:avLst/>
          </a:prstGeom>
          <a:solidFill>
            <a:srgbClr val="F4F1E8"/>
          </a:solidFill>
          <a:ln/>
        </p:spPr>
        <p:txBody>
          <a:bodyPr/>
          <a:lstStyle/>
          <a:p>
            <a:endParaRPr lang="en-NP"/>
          </a:p>
        </p:txBody>
      </p:sp>
      <p:pic>
        <p:nvPicPr>
          <p:cNvPr id="35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922799" y="3121270"/>
            <a:ext cx="4686102" cy="2683143"/>
          </a:xfrm>
          <a:prstGeom prst="rect">
            <a:avLst/>
          </a:prstGeom>
        </p:spPr>
      </p:pic>
      <p:sp>
        <p:nvSpPr>
          <p:cNvPr id="36" name="Shape 31"/>
          <p:cNvSpPr/>
          <p:nvPr/>
        </p:nvSpPr>
        <p:spPr>
          <a:xfrm>
            <a:off x="6045564" y="3216011"/>
            <a:ext cx="965233" cy="213651"/>
          </a:xfrm>
          <a:prstGeom prst="roundRect">
            <a:avLst>
              <a:gd name="adj" fmla="val 50000"/>
            </a:avLst>
          </a:prstGeom>
          <a:solidFill>
            <a:srgbClr val="0E2A47"/>
          </a:solidFill>
          <a:ln/>
          <a:effectLst>
            <a:outerShdw blurRad="76200" dist="1905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NP"/>
          </a:p>
        </p:txBody>
      </p:sp>
      <p:sp>
        <p:nvSpPr>
          <p:cNvPr id="37" name="Text 32"/>
          <p:cNvSpPr/>
          <p:nvPr/>
        </p:nvSpPr>
        <p:spPr>
          <a:xfrm>
            <a:off x="6140814" y="3254111"/>
            <a:ext cx="850933" cy="1755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825" b="1" kern="0" spc="116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· RISKS</a:t>
            </a:r>
            <a:endParaRPr lang="en-US" sz="825" dirty="0"/>
          </a:p>
        </p:txBody>
      </p:sp>
      <p:sp>
        <p:nvSpPr>
          <p:cNvPr id="38" name="Text 33"/>
          <p:cNvSpPr/>
          <p:nvPr/>
        </p:nvSpPr>
        <p:spPr>
          <a:xfrm>
            <a:off x="6413763" y="5973806"/>
            <a:ext cx="4434255" cy="2580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650" b="1" kern="0" spc="-22" dirty="0">
                <a:solidFill>
                  <a:srgbClr val="0E2A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Transition risks for new grad RNs</a:t>
            </a:r>
            <a:endParaRPr lang="en-US" sz="1650" dirty="0"/>
          </a:p>
        </p:txBody>
      </p:sp>
      <p:sp>
        <p:nvSpPr>
          <p:cNvPr id="39" name="Shape 34"/>
          <p:cNvSpPr/>
          <p:nvPr/>
        </p:nvSpPr>
        <p:spPr>
          <a:xfrm>
            <a:off x="6151333" y="6447936"/>
            <a:ext cx="2114517" cy="524371"/>
          </a:xfrm>
          <a:prstGeom prst="roundRect">
            <a:avLst>
              <a:gd name="adj" fmla="val 18165"/>
            </a:avLst>
          </a:prstGeom>
          <a:solidFill>
            <a:srgbClr val="F4F1E8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40" name="Text 35"/>
          <p:cNvSpPr/>
          <p:nvPr/>
        </p:nvSpPr>
        <p:spPr>
          <a:xfrm>
            <a:off x="6265600" y="6543186"/>
            <a:ext cx="1962183" cy="186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Reality shock &amp; overload</a:t>
            </a:r>
            <a:endParaRPr lang="en-US" sz="1200" dirty="0"/>
          </a:p>
        </p:txBody>
      </p:sp>
      <p:sp>
        <p:nvSpPr>
          <p:cNvPr id="41" name="Text 36"/>
          <p:cNvSpPr/>
          <p:nvPr/>
        </p:nvSpPr>
        <p:spPr>
          <a:xfrm>
            <a:off x="6265600" y="6729386"/>
            <a:ext cx="1962183" cy="1857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2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(Joseph et al., 2022)</a:t>
            </a:r>
            <a:endParaRPr lang="en-US" sz="1200" dirty="0"/>
          </a:p>
        </p:txBody>
      </p:sp>
      <p:sp>
        <p:nvSpPr>
          <p:cNvPr id="42" name="Shape 37"/>
          <p:cNvSpPr/>
          <p:nvPr/>
        </p:nvSpPr>
        <p:spPr>
          <a:xfrm>
            <a:off x="8390700" y="6496030"/>
            <a:ext cx="2114517" cy="524371"/>
          </a:xfrm>
          <a:prstGeom prst="roundRect">
            <a:avLst>
              <a:gd name="adj" fmla="val 18165"/>
            </a:avLst>
          </a:prstGeom>
          <a:solidFill>
            <a:srgbClr val="F4F1E8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43" name="Text 38"/>
          <p:cNvSpPr/>
          <p:nvPr/>
        </p:nvSpPr>
        <p:spPr>
          <a:xfrm>
            <a:off x="8466934" y="6519839"/>
            <a:ext cx="2163267" cy="2213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beyond competence</a:t>
            </a:r>
            <a:endParaRPr lang="en-US" sz="1100" dirty="0"/>
          </a:p>
        </p:txBody>
      </p:sp>
      <p:sp>
        <p:nvSpPr>
          <p:cNvPr id="44" name="Text 39"/>
          <p:cNvSpPr/>
          <p:nvPr/>
        </p:nvSpPr>
        <p:spPr>
          <a:xfrm>
            <a:off x="8466869" y="6684517"/>
            <a:ext cx="1962183" cy="1857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2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(Reebals et al., 2021)</a:t>
            </a:r>
            <a:endParaRPr lang="en-US" sz="1200" dirty="0"/>
          </a:p>
        </p:txBody>
      </p:sp>
      <p:sp>
        <p:nvSpPr>
          <p:cNvPr id="45" name="Shape 40"/>
          <p:cNvSpPr/>
          <p:nvPr/>
        </p:nvSpPr>
        <p:spPr>
          <a:xfrm>
            <a:off x="6189367" y="7103290"/>
            <a:ext cx="2114517" cy="524371"/>
          </a:xfrm>
          <a:prstGeom prst="roundRect">
            <a:avLst>
              <a:gd name="adj" fmla="val 18165"/>
            </a:avLst>
          </a:prstGeom>
          <a:solidFill>
            <a:srgbClr val="F4F1E8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46" name="Text 41"/>
          <p:cNvSpPr/>
          <p:nvPr/>
        </p:nvSpPr>
        <p:spPr>
          <a:xfrm>
            <a:off x="6341733" y="7073117"/>
            <a:ext cx="1962183" cy="186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Hesitancy to escalate</a:t>
            </a:r>
            <a:endParaRPr lang="en-US" sz="1200" dirty="0"/>
          </a:p>
        </p:txBody>
      </p:sp>
      <p:sp>
        <p:nvSpPr>
          <p:cNvPr id="47" name="Text 42"/>
          <p:cNvSpPr/>
          <p:nvPr/>
        </p:nvSpPr>
        <p:spPr>
          <a:xfrm>
            <a:off x="6331711" y="7282437"/>
            <a:ext cx="1962183" cy="1857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2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(NMBA, 2016)</a:t>
            </a:r>
            <a:endParaRPr lang="en-US" sz="1200" dirty="0"/>
          </a:p>
        </p:txBody>
      </p:sp>
      <p:sp>
        <p:nvSpPr>
          <p:cNvPr id="48" name="Shape 43"/>
          <p:cNvSpPr/>
          <p:nvPr/>
        </p:nvSpPr>
        <p:spPr>
          <a:xfrm>
            <a:off x="8410907" y="7134983"/>
            <a:ext cx="2114517" cy="524371"/>
          </a:xfrm>
          <a:prstGeom prst="roundRect">
            <a:avLst>
              <a:gd name="adj" fmla="val 18165"/>
            </a:avLst>
          </a:prstGeom>
          <a:solidFill>
            <a:srgbClr val="F4F1E8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49" name="Text 44"/>
          <p:cNvSpPr/>
          <p:nvPr/>
        </p:nvSpPr>
        <p:spPr>
          <a:xfrm>
            <a:off x="8506852" y="7118045"/>
            <a:ext cx="1962183" cy="186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Burnout &amp; attrition</a:t>
            </a:r>
            <a:endParaRPr lang="en-US" sz="1200" dirty="0"/>
          </a:p>
        </p:txBody>
      </p:sp>
      <p:sp>
        <p:nvSpPr>
          <p:cNvPr id="50" name="Text 45"/>
          <p:cNvSpPr/>
          <p:nvPr/>
        </p:nvSpPr>
        <p:spPr>
          <a:xfrm>
            <a:off x="8487073" y="7267679"/>
            <a:ext cx="1962183" cy="1857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1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(Narbona-Gálvez et al., 2024)</a:t>
            </a:r>
            <a:endParaRPr lang="en-US" sz="1100" dirty="0"/>
          </a:p>
        </p:txBody>
      </p:sp>
      <p:sp>
        <p:nvSpPr>
          <p:cNvPr id="51" name="Shape 46"/>
          <p:cNvSpPr/>
          <p:nvPr/>
        </p:nvSpPr>
        <p:spPr>
          <a:xfrm>
            <a:off x="10837499" y="3129360"/>
            <a:ext cx="4707268" cy="3850349"/>
          </a:xfrm>
          <a:prstGeom prst="roundRect">
            <a:avLst>
              <a:gd name="adj" fmla="val 3463"/>
            </a:avLst>
          </a:prstGeom>
          <a:solidFill>
            <a:srgbClr val="FFFFFF"/>
          </a:solidFill>
          <a:ln w="10583">
            <a:solidFill>
              <a:srgbClr val="1F8A8A"/>
            </a:solidFill>
            <a:prstDash val="solid"/>
          </a:ln>
        </p:spPr>
        <p:txBody>
          <a:bodyPr/>
          <a:lstStyle/>
          <a:p>
            <a:endParaRPr lang="en-NP"/>
          </a:p>
        </p:txBody>
      </p:sp>
      <p:sp>
        <p:nvSpPr>
          <p:cNvPr id="52" name="Shape 47"/>
          <p:cNvSpPr/>
          <p:nvPr/>
        </p:nvSpPr>
        <p:spPr>
          <a:xfrm>
            <a:off x="10848083" y="3139943"/>
            <a:ext cx="4686102" cy="1238250"/>
          </a:xfrm>
          <a:prstGeom prst="rect">
            <a:avLst/>
          </a:prstGeom>
          <a:solidFill>
            <a:srgbClr val="F4F1E8"/>
          </a:solidFill>
          <a:ln/>
        </p:spPr>
        <p:txBody>
          <a:bodyPr/>
          <a:lstStyle/>
          <a:p>
            <a:endParaRPr lang="en-NP"/>
          </a:p>
        </p:txBody>
      </p:sp>
      <p:pic>
        <p:nvPicPr>
          <p:cNvPr id="53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848083" y="3139943"/>
            <a:ext cx="4686102" cy="1834518"/>
          </a:xfrm>
          <a:prstGeom prst="rect">
            <a:avLst/>
          </a:prstGeom>
        </p:spPr>
      </p:pic>
      <p:sp>
        <p:nvSpPr>
          <p:cNvPr id="54" name="Shape 48"/>
          <p:cNvSpPr/>
          <p:nvPr/>
        </p:nvSpPr>
        <p:spPr>
          <a:xfrm>
            <a:off x="10981367" y="3216011"/>
            <a:ext cx="1197736" cy="213651"/>
          </a:xfrm>
          <a:prstGeom prst="roundRect">
            <a:avLst>
              <a:gd name="adj" fmla="val 50000"/>
            </a:avLst>
          </a:prstGeom>
          <a:solidFill>
            <a:srgbClr val="1F8A8A"/>
          </a:solidFill>
          <a:ln/>
          <a:effectLst>
            <a:outerShdw blurRad="76200" dist="1905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NP"/>
          </a:p>
        </p:txBody>
      </p:sp>
      <p:sp>
        <p:nvSpPr>
          <p:cNvPr id="55" name="Text 49"/>
          <p:cNvSpPr/>
          <p:nvPr/>
        </p:nvSpPr>
        <p:spPr>
          <a:xfrm>
            <a:off x="11076617" y="3254111"/>
            <a:ext cx="1083436" cy="1755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825" b="1" kern="0" spc="116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· STRATEGY</a:t>
            </a:r>
            <a:endParaRPr lang="en-US" sz="825" dirty="0"/>
          </a:p>
        </p:txBody>
      </p:sp>
      <p:sp>
        <p:nvSpPr>
          <p:cNvPr id="56" name="Text 50"/>
          <p:cNvSpPr/>
          <p:nvPr/>
        </p:nvSpPr>
        <p:spPr>
          <a:xfrm>
            <a:off x="11054869" y="5118262"/>
            <a:ext cx="4434255" cy="2580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650" b="1" kern="0" spc="-22" dirty="0">
                <a:solidFill>
                  <a:srgbClr val="1F8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Preceptorship + gradual workload</a:t>
            </a:r>
            <a:endParaRPr lang="en-US" sz="1650" dirty="0"/>
          </a:p>
        </p:txBody>
      </p:sp>
      <p:sp>
        <p:nvSpPr>
          <p:cNvPr id="57" name="Text 51"/>
          <p:cNvSpPr/>
          <p:nvPr/>
        </p:nvSpPr>
        <p:spPr>
          <a:xfrm>
            <a:off x="11038583" y="5311666"/>
            <a:ext cx="4434255" cy="3972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2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Trained preceptor + </a:t>
            </a:r>
            <a:r>
              <a:rPr lang="en-US" sz="1200" b="1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graduated patient load </a:t>
            </a:r>
            <a:r>
              <a:rPr lang="en-US" sz="12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builds confidence and safe decision-making (Joseph et al., 2022).</a:t>
            </a:r>
            <a:endParaRPr lang="en-US" sz="1200" dirty="0"/>
          </a:p>
        </p:txBody>
      </p:sp>
      <p:sp>
        <p:nvSpPr>
          <p:cNvPr id="58" name="Shape 52"/>
          <p:cNvSpPr/>
          <p:nvPr/>
        </p:nvSpPr>
        <p:spPr>
          <a:xfrm>
            <a:off x="11038583" y="5993232"/>
            <a:ext cx="1040474" cy="479227"/>
          </a:xfrm>
          <a:prstGeom prst="roundRect">
            <a:avLst>
              <a:gd name="adj" fmla="val 15901"/>
            </a:avLst>
          </a:prstGeom>
          <a:solidFill>
            <a:srgbClr val="F4F1E8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59" name="Text 53"/>
          <p:cNvSpPr/>
          <p:nvPr/>
        </p:nvSpPr>
        <p:spPr>
          <a:xfrm>
            <a:off x="11057533" y="6059874"/>
            <a:ext cx="1002572" cy="1439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713" kern="0" spc="57" dirty="0">
                <a:solidFill>
                  <a:srgbClr val="1F8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WK 1–2</a:t>
            </a:r>
            <a:endParaRPr lang="en-US" sz="713" dirty="0"/>
          </a:p>
        </p:txBody>
      </p:sp>
      <p:sp>
        <p:nvSpPr>
          <p:cNvPr id="60" name="Text 54"/>
          <p:cNvSpPr/>
          <p:nvPr/>
        </p:nvSpPr>
        <p:spPr>
          <a:xfrm>
            <a:off x="11057533" y="6184725"/>
            <a:ext cx="1002572" cy="154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788" dirty="0">
                <a:solidFill>
                  <a:srgbClr val="0A1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Shadow</a:t>
            </a:r>
            <a:endParaRPr lang="en-US" sz="788" dirty="0"/>
          </a:p>
        </p:txBody>
      </p:sp>
      <p:sp>
        <p:nvSpPr>
          <p:cNvPr id="61" name="Shape 55"/>
          <p:cNvSpPr/>
          <p:nvPr/>
        </p:nvSpPr>
        <p:spPr>
          <a:xfrm>
            <a:off x="11095633" y="6348766"/>
            <a:ext cx="926372" cy="47625"/>
          </a:xfrm>
          <a:prstGeom prst="roundRect">
            <a:avLst>
              <a:gd name="adj" fmla="val 50000"/>
            </a:avLst>
          </a:prstGeom>
          <a:solidFill>
            <a:srgbClr val="E9E6DA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62" name="Shape 56"/>
          <p:cNvSpPr/>
          <p:nvPr/>
        </p:nvSpPr>
        <p:spPr>
          <a:xfrm>
            <a:off x="11095633" y="6348766"/>
            <a:ext cx="231510" cy="47625"/>
          </a:xfrm>
          <a:prstGeom prst="roundRect">
            <a:avLst>
              <a:gd name="adj" fmla="val 50000"/>
            </a:avLst>
          </a:prstGeom>
          <a:solidFill>
            <a:srgbClr val="1F8A8A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63" name="Shape 57"/>
          <p:cNvSpPr/>
          <p:nvPr/>
        </p:nvSpPr>
        <p:spPr>
          <a:xfrm>
            <a:off x="12126682" y="5993232"/>
            <a:ext cx="1040639" cy="479227"/>
          </a:xfrm>
          <a:prstGeom prst="roundRect">
            <a:avLst>
              <a:gd name="adj" fmla="val 15901"/>
            </a:avLst>
          </a:prstGeom>
          <a:solidFill>
            <a:srgbClr val="F4F1E8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64" name="Text 58"/>
          <p:cNvSpPr/>
          <p:nvPr/>
        </p:nvSpPr>
        <p:spPr>
          <a:xfrm>
            <a:off x="12145633" y="6059874"/>
            <a:ext cx="1002738" cy="1439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713" kern="0" spc="57" dirty="0">
                <a:solidFill>
                  <a:srgbClr val="1F8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WK 3–6</a:t>
            </a:r>
            <a:endParaRPr lang="en-US" sz="713" dirty="0"/>
          </a:p>
        </p:txBody>
      </p:sp>
      <p:sp>
        <p:nvSpPr>
          <p:cNvPr id="65" name="Text 59"/>
          <p:cNvSpPr/>
          <p:nvPr/>
        </p:nvSpPr>
        <p:spPr>
          <a:xfrm>
            <a:off x="12145633" y="6184725"/>
            <a:ext cx="1002738" cy="154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788" dirty="0">
                <a:solidFill>
                  <a:srgbClr val="0A1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2–3 patients</a:t>
            </a:r>
            <a:endParaRPr lang="en-US" sz="788" dirty="0"/>
          </a:p>
        </p:txBody>
      </p:sp>
      <p:sp>
        <p:nvSpPr>
          <p:cNvPr id="66" name="Shape 60"/>
          <p:cNvSpPr/>
          <p:nvPr/>
        </p:nvSpPr>
        <p:spPr>
          <a:xfrm>
            <a:off x="12183733" y="6348766"/>
            <a:ext cx="926538" cy="47625"/>
          </a:xfrm>
          <a:prstGeom prst="roundRect">
            <a:avLst>
              <a:gd name="adj" fmla="val 50000"/>
            </a:avLst>
          </a:prstGeom>
          <a:solidFill>
            <a:srgbClr val="E9E6DA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67" name="Shape 61"/>
          <p:cNvSpPr/>
          <p:nvPr/>
        </p:nvSpPr>
        <p:spPr>
          <a:xfrm>
            <a:off x="12183733" y="6348766"/>
            <a:ext cx="509488" cy="47625"/>
          </a:xfrm>
          <a:prstGeom prst="roundRect">
            <a:avLst>
              <a:gd name="adj" fmla="val 50000"/>
            </a:avLst>
          </a:prstGeom>
          <a:solidFill>
            <a:srgbClr val="1F8A8A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68" name="Shape 62"/>
          <p:cNvSpPr/>
          <p:nvPr/>
        </p:nvSpPr>
        <p:spPr>
          <a:xfrm>
            <a:off x="13214946" y="5993232"/>
            <a:ext cx="1040474" cy="479227"/>
          </a:xfrm>
          <a:prstGeom prst="roundRect">
            <a:avLst>
              <a:gd name="adj" fmla="val 15901"/>
            </a:avLst>
          </a:prstGeom>
          <a:solidFill>
            <a:srgbClr val="F4F1E8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69" name="Text 63"/>
          <p:cNvSpPr/>
          <p:nvPr/>
        </p:nvSpPr>
        <p:spPr>
          <a:xfrm>
            <a:off x="13233897" y="6059874"/>
            <a:ext cx="1002572" cy="1439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713" kern="0" spc="57" dirty="0">
                <a:solidFill>
                  <a:srgbClr val="1F8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WK 7–10</a:t>
            </a:r>
            <a:endParaRPr lang="en-US" sz="713" dirty="0"/>
          </a:p>
        </p:txBody>
      </p:sp>
      <p:sp>
        <p:nvSpPr>
          <p:cNvPr id="70" name="Text 64"/>
          <p:cNvSpPr/>
          <p:nvPr/>
        </p:nvSpPr>
        <p:spPr>
          <a:xfrm>
            <a:off x="13233897" y="6184725"/>
            <a:ext cx="1002572" cy="154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788" dirty="0">
                <a:solidFill>
                  <a:srgbClr val="0A1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Half load</a:t>
            </a:r>
            <a:endParaRPr lang="en-US" sz="788" dirty="0"/>
          </a:p>
        </p:txBody>
      </p:sp>
      <p:sp>
        <p:nvSpPr>
          <p:cNvPr id="71" name="Shape 65"/>
          <p:cNvSpPr/>
          <p:nvPr/>
        </p:nvSpPr>
        <p:spPr>
          <a:xfrm>
            <a:off x="13271997" y="6348766"/>
            <a:ext cx="926372" cy="47625"/>
          </a:xfrm>
          <a:prstGeom prst="roundRect">
            <a:avLst>
              <a:gd name="adj" fmla="val 50000"/>
            </a:avLst>
          </a:prstGeom>
          <a:solidFill>
            <a:srgbClr val="E9E6DA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72" name="Shape 66"/>
          <p:cNvSpPr/>
          <p:nvPr/>
        </p:nvSpPr>
        <p:spPr>
          <a:xfrm>
            <a:off x="13271997" y="6348766"/>
            <a:ext cx="740999" cy="47625"/>
          </a:xfrm>
          <a:prstGeom prst="roundRect">
            <a:avLst>
              <a:gd name="adj" fmla="val 50000"/>
            </a:avLst>
          </a:prstGeom>
          <a:solidFill>
            <a:srgbClr val="1F8A8A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73" name="Shape 67"/>
          <p:cNvSpPr/>
          <p:nvPr/>
        </p:nvSpPr>
        <p:spPr>
          <a:xfrm>
            <a:off x="14303045" y="5993232"/>
            <a:ext cx="1040639" cy="479227"/>
          </a:xfrm>
          <a:prstGeom prst="roundRect">
            <a:avLst>
              <a:gd name="adj" fmla="val 15901"/>
            </a:avLst>
          </a:prstGeom>
          <a:solidFill>
            <a:srgbClr val="F4F1E8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74" name="Text 68"/>
          <p:cNvSpPr/>
          <p:nvPr/>
        </p:nvSpPr>
        <p:spPr>
          <a:xfrm>
            <a:off x="14321995" y="6059874"/>
            <a:ext cx="1002738" cy="1439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713" kern="0" spc="57" dirty="0">
                <a:solidFill>
                  <a:srgbClr val="1F8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WK 11+</a:t>
            </a:r>
            <a:endParaRPr lang="en-US" sz="713" dirty="0"/>
          </a:p>
        </p:txBody>
      </p:sp>
      <p:sp>
        <p:nvSpPr>
          <p:cNvPr id="75" name="Text 69"/>
          <p:cNvSpPr/>
          <p:nvPr/>
        </p:nvSpPr>
        <p:spPr>
          <a:xfrm>
            <a:off x="14321995" y="6184725"/>
            <a:ext cx="1002738" cy="154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788" dirty="0">
                <a:solidFill>
                  <a:srgbClr val="0A1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+ debrief</a:t>
            </a:r>
            <a:endParaRPr lang="en-US" sz="788" dirty="0"/>
          </a:p>
        </p:txBody>
      </p:sp>
      <p:sp>
        <p:nvSpPr>
          <p:cNvPr id="76" name="Shape 70"/>
          <p:cNvSpPr/>
          <p:nvPr/>
        </p:nvSpPr>
        <p:spPr>
          <a:xfrm>
            <a:off x="14360095" y="6348766"/>
            <a:ext cx="926538" cy="47625"/>
          </a:xfrm>
          <a:prstGeom prst="roundRect">
            <a:avLst>
              <a:gd name="adj" fmla="val 50000"/>
            </a:avLst>
          </a:prstGeom>
          <a:solidFill>
            <a:srgbClr val="E9E6DA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77" name="Shape 71"/>
          <p:cNvSpPr/>
          <p:nvPr/>
        </p:nvSpPr>
        <p:spPr>
          <a:xfrm>
            <a:off x="14360095" y="6348766"/>
            <a:ext cx="926538" cy="47625"/>
          </a:xfrm>
          <a:prstGeom prst="roundRect">
            <a:avLst>
              <a:gd name="adj" fmla="val 50000"/>
            </a:avLst>
          </a:prstGeom>
          <a:solidFill>
            <a:srgbClr val="1F8A8A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78" name="Text 72"/>
          <p:cNvSpPr/>
          <p:nvPr/>
        </p:nvSpPr>
        <p:spPr>
          <a:xfrm>
            <a:off x="11038583" y="6691975"/>
            <a:ext cx="4434255" cy="1439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1F8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Joseph et al. (2022); Reebals et al. (2021)</a:t>
            </a:r>
            <a:endParaRPr lang="en-US" sz="750" dirty="0"/>
          </a:p>
        </p:txBody>
      </p:sp>
      <p:sp>
        <p:nvSpPr>
          <p:cNvPr id="79" name="Shape 73"/>
          <p:cNvSpPr/>
          <p:nvPr/>
        </p:nvSpPr>
        <p:spPr>
          <a:xfrm>
            <a:off x="10837499" y="7151026"/>
            <a:ext cx="4707268" cy="3850349"/>
          </a:xfrm>
          <a:prstGeom prst="roundRect">
            <a:avLst>
              <a:gd name="adj" fmla="val 3463"/>
            </a:avLst>
          </a:prstGeom>
          <a:solidFill>
            <a:srgbClr val="FFFFFF"/>
          </a:solidFill>
          <a:ln w="10583">
            <a:solidFill>
              <a:srgbClr val="7FBF7A"/>
            </a:solidFill>
            <a:prstDash val="solid"/>
          </a:ln>
        </p:spPr>
        <p:txBody>
          <a:bodyPr/>
          <a:lstStyle/>
          <a:p>
            <a:endParaRPr lang="en-NP"/>
          </a:p>
        </p:txBody>
      </p:sp>
      <p:sp>
        <p:nvSpPr>
          <p:cNvPr id="80" name="Shape 74"/>
          <p:cNvSpPr/>
          <p:nvPr/>
        </p:nvSpPr>
        <p:spPr>
          <a:xfrm>
            <a:off x="11038583" y="7332927"/>
            <a:ext cx="1275126" cy="213651"/>
          </a:xfrm>
          <a:prstGeom prst="roundRect">
            <a:avLst>
              <a:gd name="adj" fmla="val 50000"/>
            </a:avLst>
          </a:prstGeom>
          <a:solidFill>
            <a:srgbClr val="7FBF7A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81" name="Text 75"/>
          <p:cNvSpPr/>
          <p:nvPr/>
        </p:nvSpPr>
        <p:spPr>
          <a:xfrm>
            <a:off x="11133833" y="7371027"/>
            <a:ext cx="1160826" cy="1755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825" b="1" kern="0" spc="116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· SELF-CARE</a:t>
            </a:r>
            <a:endParaRPr lang="en-US" sz="825" dirty="0"/>
          </a:p>
        </p:txBody>
      </p:sp>
      <p:sp>
        <p:nvSpPr>
          <p:cNvPr id="82" name="Text 76"/>
          <p:cNvSpPr/>
          <p:nvPr/>
        </p:nvSpPr>
        <p:spPr>
          <a:xfrm>
            <a:off x="11016769" y="7584871"/>
            <a:ext cx="4434255" cy="2580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650" b="1" kern="0" spc="-22" dirty="0">
                <a:solidFill>
                  <a:srgbClr val="3D6B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Move to recover</a:t>
            </a:r>
            <a:endParaRPr lang="en-US" sz="1650" dirty="0"/>
          </a:p>
        </p:txBody>
      </p:sp>
      <p:sp>
        <p:nvSpPr>
          <p:cNvPr id="83" name="Text 77"/>
          <p:cNvSpPr/>
          <p:nvPr/>
        </p:nvSpPr>
        <p:spPr>
          <a:xfrm>
            <a:off x="11038583" y="7710102"/>
            <a:ext cx="4434255" cy="2176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2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Exercise lowers stress &amp; burnout (Heuel et al., 2023; Li et al., 2025).</a:t>
            </a:r>
            <a:endParaRPr lang="en-US" sz="1200" dirty="0"/>
          </a:p>
        </p:txBody>
      </p:sp>
      <p:pic>
        <p:nvPicPr>
          <p:cNvPr id="84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038583" y="8288404"/>
            <a:ext cx="1397000" cy="1047750"/>
          </a:xfrm>
          <a:prstGeom prst="rect">
            <a:avLst/>
          </a:prstGeom>
        </p:spPr>
      </p:pic>
      <p:sp>
        <p:nvSpPr>
          <p:cNvPr id="85" name="Text 78"/>
          <p:cNvSpPr/>
          <p:nvPr/>
        </p:nvSpPr>
        <p:spPr>
          <a:xfrm>
            <a:off x="11057633" y="9173402"/>
            <a:ext cx="1358900" cy="1532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10-min walk</a:t>
            </a:r>
            <a:endParaRPr lang="en-US" sz="825" dirty="0"/>
          </a:p>
        </p:txBody>
      </p:sp>
      <p:pic>
        <p:nvPicPr>
          <p:cNvPr id="86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492634" y="8288404"/>
            <a:ext cx="1397000" cy="1047750"/>
          </a:xfrm>
          <a:prstGeom prst="rect">
            <a:avLst/>
          </a:prstGeom>
        </p:spPr>
      </p:pic>
      <p:sp>
        <p:nvSpPr>
          <p:cNvPr id="87" name="Text 79"/>
          <p:cNvSpPr/>
          <p:nvPr/>
        </p:nvSpPr>
        <p:spPr>
          <a:xfrm>
            <a:off x="12511684" y="9173402"/>
            <a:ext cx="1358900" cy="1532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Yoga</a:t>
            </a:r>
            <a:endParaRPr lang="en-US" sz="825" dirty="0"/>
          </a:p>
        </p:txBody>
      </p:sp>
      <p:pic>
        <p:nvPicPr>
          <p:cNvPr id="88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3946685" y="8288404"/>
            <a:ext cx="1397000" cy="1047750"/>
          </a:xfrm>
          <a:prstGeom prst="rect">
            <a:avLst/>
          </a:prstGeom>
        </p:spPr>
      </p:pic>
      <p:sp>
        <p:nvSpPr>
          <p:cNvPr id="89" name="Text 80"/>
          <p:cNvSpPr/>
          <p:nvPr/>
        </p:nvSpPr>
        <p:spPr>
          <a:xfrm>
            <a:off x="13965735" y="9173402"/>
            <a:ext cx="1358900" cy="1532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Swim</a:t>
            </a:r>
            <a:endParaRPr lang="en-US" sz="825" dirty="0"/>
          </a:p>
        </p:txBody>
      </p:sp>
      <p:pic>
        <p:nvPicPr>
          <p:cNvPr id="90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1038583" y="9393205"/>
            <a:ext cx="1397000" cy="1047750"/>
          </a:xfrm>
          <a:prstGeom prst="rect">
            <a:avLst/>
          </a:prstGeom>
        </p:spPr>
      </p:pic>
      <p:sp>
        <p:nvSpPr>
          <p:cNvPr id="91" name="Text 81"/>
          <p:cNvSpPr/>
          <p:nvPr/>
        </p:nvSpPr>
        <p:spPr>
          <a:xfrm>
            <a:off x="11057633" y="10278203"/>
            <a:ext cx="1358900" cy="1532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Gym 2–3×</a:t>
            </a:r>
            <a:endParaRPr lang="en-US" sz="825" dirty="0"/>
          </a:p>
        </p:txBody>
      </p:sp>
      <p:pic>
        <p:nvPicPr>
          <p:cNvPr id="92" name="Imag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92634" y="9393205"/>
            <a:ext cx="1397000" cy="1047750"/>
          </a:xfrm>
          <a:prstGeom prst="rect">
            <a:avLst/>
          </a:prstGeom>
        </p:spPr>
      </p:pic>
      <p:sp>
        <p:nvSpPr>
          <p:cNvPr id="93" name="Text 82"/>
          <p:cNvSpPr/>
          <p:nvPr/>
        </p:nvSpPr>
        <p:spPr>
          <a:xfrm>
            <a:off x="12511684" y="10278203"/>
            <a:ext cx="1358900" cy="1532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commute</a:t>
            </a:r>
            <a:endParaRPr lang="en-US" sz="825" dirty="0"/>
          </a:p>
        </p:txBody>
      </p:sp>
      <p:pic>
        <p:nvPicPr>
          <p:cNvPr id="94" name="Image 9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3946685" y="9393205"/>
            <a:ext cx="1397000" cy="1047750"/>
          </a:xfrm>
          <a:prstGeom prst="rect">
            <a:avLst/>
          </a:prstGeom>
        </p:spPr>
      </p:pic>
      <p:sp>
        <p:nvSpPr>
          <p:cNvPr id="95" name="Text 83"/>
          <p:cNvSpPr/>
          <p:nvPr/>
        </p:nvSpPr>
        <p:spPr>
          <a:xfrm>
            <a:off x="13965735" y="10278203"/>
            <a:ext cx="1358900" cy="1532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Stretch</a:t>
            </a:r>
            <a:endParaRPr lang="en-US" sz="825" dirty="0"/>
          </a:p>
        </p:txBody>
      </p:sp>
      <p:sp>
        <p:nvSpPr>
          <p:cNvPr id="96" name="Text 84"/>
          <p:cNvSpPr/>
          <p:nvPr/>
        </p:nvSpPr>
        <p:spPr>
          <a:xfrm>
            <a:off x="11038583" y="10713641"/>
            <a:ext cx="4434255" cy="1439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1F8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Heuel et al. (2023); Lee &amp; Cha (2023); Li et al. (2025)</a:t>
            </a:r>
            <a:endParaRPr lang="en-US" sz="750" dirty="0"/>
          </a:p>
        </p:txBody>
      </p:sp>
      <p:sp>
        <p:nvSpPr>
          <p:cNvPr id="97" name="Shape 85"/>
          <p:cNvSpPr/>
          <p:nvPr/>
        </p:nvSpPr>
        <p:spPr>
          <a:xfrm>
            <a:off x="495267" y="8159916"/>
            <a:ext cx="5177896" cy="2841460"/>
          </a:xfrm>
          <a:prstGeom prst="roundRect">
            <a:avLst>
              <a:gd name="adj" fmla="val 4693"/>
            </a:avLst>
          </a:prstGeom>
          <a:solidFill>
            <a:srgbClr val="0E2A47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98" name="Shape 86"/>
          <p:cNvSpPr/>
          <p:nvPr/>
        </p:nvSpPr>
        <p:spPr>
          <a:xfrm>
            <a:off x="704784" y="8350416"/>
            <a:ext cx="1197736" cy="213651"/>
          </a:xfrm>
          <a:prstGeom prst="roundRect">
            <a:avLst>
              <a:gd name="adj" fmla="val 50000"/>
            </a:avLst>
          </a:prstGeom>
          <a:solidFill>
            <a:srgbClr val="A9D3A0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99" name="Text 87"/>
          <p:cNvSpPr/>
          <p:nvPr/>
        </p:nvSpPr>
        <p:spPr>
          <a:xfrm>
            <a:off x="800034" y="8388516"/>
            <a:ext cx="1083436" cy="1755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825" b="1" kern="0" spc="116" dirty="0">
                <a:solidFill>
                  <a:srgbClr val="0A1F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· TAKEAWAY</a:t>
            </a:r>
            <a:endParaRPr lang="en-US" sz="825" dirty="0"/>
          </a:p>
        </p:txBody>
      </p:sp>
      <p:sp>
        <p:nvSpPr>
          <p:cNvPr id="100" name="Text 88"/>
          <p:cNvSpPr/>
          <p:nvPr/>
        </p:nvSpPr>
        <p:spPr>
          <a:xfrm>
            <a:off x="663773" y="8883404"/>
            <a:ext cx="4901628" cy="23802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600" b="1" kern="0" spc="-22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New grad takeaway</a:t>
            </a:r>
            <a:endParaRPr lang="en-US" sz="1600" dirty="0"/>
          </a:p>
        </p:txBody>
      </p:sp>
      <p:sp>
        <p:nvSpPr>
          <p:cNvPr id="101" name="Shape 89"/>
          <p:cNvSpPr/>
          <p:nvPr/>
        </p:nvSpPr>
        <p:spPr>
          <a:xfrm>
            <a:off x="658945" y="9459847"/>
            <a:ext cx="2322215" cy="382819"/>
          </a:xfrm>
          <a:prstGeom prst="roundRect">
            <a:avLst>
              <a:gd name="adj" fmla="val 19905"/>
            </a:avLst>
          </a:prstGeom>
          <a:solidFill>
            <a:srgbClr val="FFFFFF">
              <a:alpha val="6000"/>
            </a:srgbClr>
          </a:solidFill>
          <a:ln w="10583">
            <a:solidFill>
              <a:srgbClr val="A9D3A0">
                <a:alpha val="18000"/>
              </a:srgbClr>
            </a:solidFill>
            <a:prstDash val="solid"/>
          </a:ln>
        </p:spPr>
        <p:txBody>
          <a:bodyPr/>
          <a:lstStyle/>
          <a:p>
            <a:endParaRPr lang="en-NP"/>
          </a:p>
        </p:txBody>
      </p:sp>
      <p:sp>
        <p:nvSpPr>
          <p:cNvPr id="102" name="Shape 90"/>
          <p:cNvSpPr/>
          <p:nvPr/>
        </p:nvSpPr>
        <p:spPr>
          <a:xfrm>
            <a:off x="764778" y="9546498"/>
            <a:ext cx="209517" cy="209517"/>
          </a:xfrm>
          <a:prstGeom prst="ellipse">
            <a:avLst/>
          </a:prstGeom>
          <a:solidFill>
            <a:srgbClr val="A9D3A0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103" name="Text 91"/>
          <p:cNvSpPr/>
          <p:nvPr/>
        </p:nvSpPr>
        <p:spPr>
          <a:xfrm>
            <a:off x="726678" y="9546498"/>
            <a:ext cx="285717" cy="2476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F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400" dirty="0"/>
          </a:p>
        </p:txBody>
      </p:sp>
      <p:sp>
        <p:nvSpPr>
          <p:cNvPr id="104" name="Text 92"/>
          <p:cNvSpPr/>
          <p:nvPr/>
        </p:nvSpPr>
        <p:spPr>
          <a:xfrm>
            <a:off x="1069545" y="9577091"/>
            <a:ext cx="1911615" cy="265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 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role</a:t>
            </a:r>
            <a:endParaRPr lang="en-US" sz="1400" dirty="0"/>
          </a:p>
        </p:txBody>
      </p:sp>
      <p:sp>
        <p:nvSpPr>
          <p:cNvPr id="105" name="Shape 93"/>
          <p:cNvSpPr/>
          <p:nvPr/>
        </p:nvSpPr>
        <p:spPr>
          <a:xfrm>
            <a:off x="3095427" y="9459847"/>
            <a:ext cx="2322380" cy="382819"/>
          </a:xfrm>
          <a:prstGeom prst="roundRect">
            <a:avLst>
              <a:gd name="adj" fmla="val 19905"/>
            </a:avLst>
          </a:prstGeom>
          <a:solidFill>
            <a:srgbClr val="FFFFFF">
              <a:alpha val="6000"/>
            </a:srgbClr>
          </a:solidFill>
          <a:ln w="10583">
            <a:solidFill>
              <a:srgbClr val="A9D3A0">
                <a:alpha val="18000"/>
              </a:srgbClr>
            </a:solidFill>
            <a:prstDash val="solid"/>
          </a:ln>
        </p:spPr>
        <p:txBody>
          <a:bodyPr/>
          <a:lstStyle/>
          <a:p>
            <a:endParaRPr lang="en-NP"/>
          </a:p>
        </p:txBody>
      </p:sp>
      <p:sp>
        <p:nvSpPr>
          <p:cNvPr id="106" name="Shape 94"/>
          <p:cNvSpPr/>
          <p:nvPr/>
        </p:nvSpPr>
        <p:spPr>
          <a:xfrm>
            <a:off x="3201260" y="9546498"/>
            <a:ext cx="209517" cy="209517"/>
          </a:xfrm>
          <a:prstGeom prst="ellipse">
            <a:avLst/>
          </a:prstGeom>
          <a:solidFill>
            <a:srgbClr val="A9D3A0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107" name="Text 95"/>
          <p:cNvSpPr/>
          <p:nvPr/>
        </p:nvSpPr>
        <p:spPr>
          <a:xfrm>
            <a:off x="3163160" y="9546498"/>
            <a:ext cx="285717" cy="2476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F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400" dirty="0"/>
          </a:p>
        </p:txBody>
      </p:sp>
      <p:sp>
        <p:nvSpPr>
          <p:cNvPr id="108" name="Text 96"/>
          <p:cNvSpPr/>
          <p:nvPr/>
        </p:nvSpPr>
        <p:spPr>
          <a:xfrm>
            <a:off x="3506027" y="9577091"/>
            <a:ext cx="1928648" cy="2428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Escalate 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</a:t>
            </a:r>
            <a:endParaRPr lang="en-US" sz="1400" dirty="0"/>
          </a:p>
        </p:txBody>
      </p:sp>
      <p:sp>
        <p:nvSpPr>
          <p:cNvPr id="109" name="Shape 97"/>
          <p:cNvSpPr/>
          <p:nvPr/>
        </p:nvSpPr>
        <p:spPr>
          <a:xfrm>
            <a:off x="658945" y="9918734"/>
            <a:ext cx="2322215" cy="382819"/>
          </a:xfrm>
          <a:prstGeom prst="roundRect">
            <a:avLst>
              <a:gd name="adj" fmla="val 19905"/>
            </a:avLst>
          </a:prstGeom>
          <a:solidFill>
            <a:srgbClr val="FFFFFF">
              <a:alpha val="6000"/>
            </a:srgbClr>
          </a:solidFill>
          <a:ln w="10583">
            <a:solidFill>
              <a:srgbClr val="A9D3A0">
                <a:alpha val="18000"/>
              </a:srgbClr>
            </a:solidFill>
            <a:prstDash val="solid"/>
          </a:ln>
        </p:spPr>
        <p:txBody>
          <a:bodyPr/>
          <a:lstStyle/>
          <a:p>
            <a:endParaRPr lang="en-NP"/>
          </a:p>
        </p:txBody>
      </p:sp>
      <p:sp>
        <p:nvSpPr>
          <p:cNvPr id="110" name="Shape 98"/>
          <p:cNvSpPr/>
          <p:nvPr/>
        </p:nvSpPr>
        <p:spPr>
          <a:xfrm>
            <a:off x="764778" y="10005385"/>
            <a:ext cx="209517" cy="209517"/>
          </a:xfrm>
          <a:prstGeom prst="ellipse">
            <a:avLst/>
          </a:prstGeom>
          <a:solidFill>
            <a:srgbClr val="A9D3A0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111" name="Text 99"/>
          <p:cNvSpPr/>
          <p:nvPr/>
        </p:nvSpPr>
        <p:spPr>
          <a:xfrm>
            <a:off x="726678" y="10005385"/>
            <a:ext cx="285717" cy="2476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F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400" dirty="0"/>
          </a:p>
        </p:txBody>
      </p:sp>
      <p:sp>
        <p:nvSpPr>
          <p:cNvPr id="112" name="Text 100"/>
          <p:cNvSpPr/>
          <p:nvPr/>
        </p:nvSpPr>
        <p:spPr>
          <a:xfrm>
            <a:off x="1069544" y="10035978"/>
            <a:ext cx="1745093" cy="160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supervision</a:t>
            </a:r>
            <a:endParaRPr lang="en-US" sz="1400" dirty="0"/>
          </a:p>
        </p:txBody>
      </p:sp>
      <p:sp>
        <p:nvSpPr>
          <p:cNvPr id="113" name="Shape 101"/>
          <p:cNvSpPr/>
          <p:nvPr/>
        </p:nvSpPr>
        <p:spPr>
          <a:xfrm>
            <a:off x="3095427" y="9918734"/>
            <a:ext cx="2322380" cy="382819"/>
          </a:xfrm>
          <a:prstGeom prst="roundRect">
            <a:avLst>
              <a:gd name="adj" fmla="val 19905"/>
            </a:avLst>
          </a:prstGeom>
          <a:solidFill>
            <a:srgbClr val="FFFFFF">
              <a:alpha val="6000"/>
            </a:srgbClr>
          </a:solidFill>
          <a:ln w="10583">
            <a:solidFill>
              <a:srgbClr val="A9D3A0">
                <a:alpha val="18000"/>
              </a:srgbClr>
            </a:solidFill>
            <a:prstDash val="solid"/>
          </a:ln>
        </p:spPr>
        <p:txBody>
          <a:bodyPr/>
          <a:lstStyle/>
          <a:p>
            <a:endParaRPr lang="en-NP"/>
          </a:p>
        </p:txBody>
      </p:sp>
      <p:sp>
        <p:nvSpPr>
          <p:cNvPr id="114" name="Shape 102"/>
          <p:cNvSpPr/>
          <p:nvPr/>
        </p:nvSpPr>
        <p:spPr>
          <a:xfrm>
            <a:off x="3201260" y="10005385"/>
            <a:ext cx="209517" cy="209517"/>
          </a:xfrm>
          <a:prstGeom prst="ellipse">
            <a:avLst/>
          </a:prstGeom>
          <a:solidFill>
            <a:srgbClr val="A9D3A0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115" name="Text 103"/>
          <p:cNvSpPr/>
          <p:nvPr/>
        </p:nvSpPr>
        <p:spPr>
          <a:xfrm>
            <a:off x="3163160" y="10005385"/>
            <a:ext cx="285717" cy="2476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F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endParaRPr lang="en-US" sz="1400" dirty="0"/>
          </a:p>
        </p:txBody>
      </p:sp>
      <p:sp>
        <p:nvSpPr>
          <p:cNvPr id="116" name="Text 104"/>
          <p:cNvSpPr/>
          <p:nvPr/>
        </p:nvSpPr>
        <p:spPr>
          <a:xfrm>
            <a:off x="3506027" y="10035977"/>
            <a:ext cx="1308861" cy="178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Move 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daily</a:t>
            </a:r>
            <a:endParaRPr lang="en-US" sz="1400" dirty="0"/>
          </a:p>
        </p:txBody>
      </p:sp>
      <p:sp>
        <p:nvSpPr>
          <p:cNvPr id="117" name="Shape 105"/>
          <p:cNvSpPr/>
          <p:nvPr/>
        </p:nvSpPr>
        <p:spPr>
          <a:xfrm>
            <a:off x="5901697" y="8159916"/>
            <a:ext cx="4707268" cy="2841460"/>
          </a:xfrm>
          <a:prstGeom prst="roundRect">
            <a:avLst>
              <a:gd name="adj" fmla="val 4693"/>
            </a:avLst>
          </a:prstGeom>
          <a:solidFill>
            <a:srgbClr val="FFFFFF"/>
          </a:solidFill>
          <a:ln w="10583">
            <a:solidFill>
              <a:srgbClr val="1F8A8A"/>
            </a:solidFill>
            <a:prstDash val="dash"/>
          </a:ln>
        </p:spPr>
        <p:txBody>
          <a:bodyPr/>
          <a:lstStyle/>
          <a:p>
            <a:endParaRPr lang="en-NP"/>
          </a:p>
        </p:txBody>
      </p:sp>
      <p:sp>
        <p:nvSpPr>
          <p:cNvPr id="118" name="Shape 106"/>
          <p:cNvSpPr/>
          <p:nvPr/>
        </p:nvSpPr>
        <p:spPr>
          <a:xfrm>
            <a:off x="6102780" y="8341817"/>
            <a:ext cx="810287" cy="213651"/>
          </a:xfrm>
          <a:prstGeom prst="roundRect">
            <a:avLst>
              <a:gd name="adj" fmla="val 50000"/>
            </a:avLst>
          </a:prstGeom>
          <a:solidFill>
            <a:srgbClr val="1F8A8A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119" name="Text 107"/>
          <p:cNvSpPr/>
          <p:nvPr/>
        </p:nvSpPr>
        <p:spPr>
          <a:xfrm>
            <a:off x="6198030" y="8379917"/>
            <a:ext cx="695987" cy="1755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825" b="1" kern="0" spc="116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 · FUN</a:t>
            </a:r>
            <a:endParaRPr lang="en-US" sz="825" dirty="0"/>
          </a:p>
        </p:txBody>
      </p:sp>
      <p:sp>
        <p:nvSpPr>
          <p:cNvPr id="120" name="Text 108"/>
          <p:cNvSpPr/>
          <p:nvPr/>
        </p:nvSpPr>
        <p:spPr>
          <a:xfrm>
            <a:off x="6102780" y="8688586"/>
            <a:ext cx="4434255" cy="21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350" b="1" kern="0" spc="-22" dirty="0">
                <a:solidFill>
                  <a:srgbClr val="1F8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Fun Facts</a:t>
            </a:r>
            <a:endParaRPr lang="en-US" sz="1350" dirty="0"/>
          </a:p>
        </p:txBody>
      </p:sp>
      <p:sp>
        <p:nvSpPr>
          <p:cNvPr id="121" name="Shape 109"/>
          <p:cNvSpPr/>
          <p:nvPr/>
        </p:nvSpPr>
        <p:spPr>
          <a:xfrm>
            <a:off x="6102780" y="8982604"/>
            <a:ext cx="1384267" cy="1836870"/>
          </a:xfrm>
          <a:prstGeom prst="roundRect">
            <a:avLst>
              <a:gd name="adj" fmla="val 5505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122" name="Shape 110"/>
          <p:cNvSpPr/>
          <p:nvPr/>
        </p:nvSpPr>
        <p:spPr>
          <a:xfrm>
            <a:off x="6102780" y="8982604"/>
            <a:ext cx="21167" cy="1836870"/>
          </a:xfrm>
          <a:prstGeom prst="rect">
            <a:avLst/>
          </a:prstGeom>
          <a:solidFill>
            <a:srgbClr val="7FBF7A"/>
          </a:solidFill>
          <a:ln/>
        </p:spPr>
        <p:txBody>
          <a:bodyPr/>
          <a:lstStyle/>
          <a:p>
            <a:endParaRPr lang="en-NP"/>
          </a:p>
        </p:txBody>
      </p:sp>
      <p:pic>
        <p:nvPicPr>
          <p:cNvPr id="123" name="Image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6181163" y="9030229"/>
            <a:ext cx="1248668" cy="571500"/>
          </a:xfrm>
          <a:prstGeom prst="rect">
            <a:avLst/>
          </a:prstGeom>
        </p:spPr>
      </p:pic>
      <p:sp>
        <p:nvSpPr>
          <p:cNvPr id="124" name="Text 111"/>
          <p:cNvSpPr/>
          <p:nvPr/>
        </p:nvSpPr>
        <p:spPr>
          <a:xfrm>
            <a:off x="6219197" y="9668371"/>
            <a:ext cx="1248800" cy="1515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638" kern="0" spc="89" dirty="0">
                <a:solidFill>
                  <a:srgbClr val="1F8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RESET</a:t>
            </a:r>
            <a:endParaRPr lang="en-US" sz="638" dirty="0"/>
          </a:p>
        </p:txBody>
      </p:sp>
      <p:sp>
        <p:nvSpPr>
          <p:cNvPr id="125" name="Text 112"/>
          <p:cNvSpPr/>
          <p:nvPr/>
        </p:nvSpPr>
        <p:spPr>
          <a:xfrm>
            <a:off x="6219197" y="9840020"/>
            <a:ext cx="152433" cy="1651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00" dirty="0">
                <a:solidFill>
                  <a:srgbClr val="0A1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900" dirty="0"/>
          </a:p>
        </p:txBody>
      </p:sp>
      <p:sp>
        <p:nvSpPr>
          <p:cNvPr id="126" name="Text 113"/>
          <p:cNvSpPr/>
          <p:nvPr/>
        </p:nvSpPr>
        <p:spPr>
          <a:xfrm>
            <a:off x="6151333" y="9979650"/>
            <a:ext cx="1248800" cy="1980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2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10-min walk</a:t>
            </a:r>
            <a:endParaRPr lang="en-US" sz="1200" dirty="0"/>
          </a:p>
        </p:txBody>
      </p:sp>
      <p:sp>
        <p:nvSpPr>
          <p:cNvPr id="127" name="Text 114"/>
          <p:cNvSpPr/>
          <p:nvPr/>
        </p:nvSpPr>
        <p:spPr>
          <a:xfrm>
            <a:off x="6189367" y="10225749"/>
            <a:ext cx="1136021" cy="4849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100" dirty="0">
                <a:solidFill>
                  <a:srgbClr val="0A1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shift acts like a stress reset (Li et al., 2025).</a:t>
            </a:r>
            <a:endParaRPr lang="en-US" sz="1100" dirty="0"/>
          </a:p>
        </p:txBody>
      </p:sp>
      <p:sp>
        <p:nvSpPr>
          <p:cNvPr id="128" name="Shape 115"/>
          <p:cNvSpPr/>
          <p:nvPr/>
        </p:nvSpPr>
        <p:spPr>
          <a:xfrm>
            <a:off x="7563115" y="8982604"/>
            <a:ext cx="1384267" cy="1836870"/>
          </a:xfrm>
          <a:prstGeom prst="roundRect">
            <a:avLst>
              <a:gd name="adj" fmla="val 5505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129" name="Shape 116"/>
          <p:cNvSpPr/>
          <p:nvPr/>
        </p:nvSpPr>
        <p:spPr>
          <a:xfrm>
            <a:off x="7563115" y="8982604"/>
            <a:ext cx="21167" cy="1836870"/>
          </a:xfrm>
          <a:prstGeom prst="rect">
            <a:avLst/>
          </a:prstGeom>
          <a:solidFill>
            <a:srgbClr val="1F8A8A"/>
          </a:solidFill>
          <a:ln/>
        </p:spPr>
        <p:txBody>
          <a:bodyPr/>
          <a:lstStyle/>
          <a:p>
            <a:endParaRPr lang="en-NP"/>
          </a:p>
        </p:txBody>
      </p:sp>
      <p:pic>
        <p:nvPicPr>
          <p:cNvPr id="130" name="Image 1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7641498" y="9030229"/>
            <a:ext cx="1248668" cy="571500"/>
          </a:xfrm>
          <a:prstGeom prst="rect">
            <a:avLst/>
          </a:prstGeom>
        </p:spPr>
      </p:pic>
      <p:sp>
        <p:nvSpPr>
          <p:cNvPr id="131" name="Text 117"/>
          <p:cNvSpPr/>
          <p:nvPr/>
        </p:nvSpPr>
        <p:spPr>
          <a:xfrm>
            <a:off x="7679532" y="9668371"/>
            <a:ext cx="1248800" cy="1515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638" kern="0" spc="89" dirty="0">
                <a:solidFill>
                  <a:srgbClr val="1F8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JOKE</a:t>
            </a:r>
            <a:endParaRPr lang="en-US" sz="638" dirty="0"/>
          </a:p>
        </p:txBody>
      </p:sp>
      <p:sp>
        <p:nvSpPr>
          <p:cNvPr id="132" name="Text 118"/>
          <p:cNvSpPr/>
          <p:nvPr/>
        </p:nvSpPr>
        <p:spPr>
          <a:xfrm>
            <a:off x="7621159" y="9699659"/>
            <a:ext cx="1213247" cy="3250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100" dirty="0">
                <a:solidFill>
                  <a:srgbClr val="0A1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do nurses love yoga? They're great at</a:t>
            </a:r>
            <a:endParaRPr lang="en-US" sz="1100" dirty="0"/>
          </a:p>
        </p:txBody>
      </p:sp>
      <p:sp>
        <p:nvSpPr>
          <p:cNvPr id="133" name="Text 119"/>
          <p:cNvSpPr/>
          <p:nvPr/>
        </p:nvSpPr>
        <p:spPr>
          <a:xfrm>
            <a:off x="7630807" y="10455947"/>
            <a:ext cx="1248800" cy="3579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keeping things stable</a:t>
            </a:r>
            <a:endParaRPr lang="en-US" sz="1100" dirty="0"/>
          </a:p>
        </p:txBody>
      </p:sp>
      <p:sp>
        <p:nvSpPr>
          <p:cNvPr id="134" name="Text 120"/>
          <p:cNvSpPr/>
          <p:nvPr/>
        </p:nvSpPr>
        <p:spPr>
          <a:xfrm>
            <a:off x="7679532" y="10574900"/>
            <a:ext cx="107950" cy="1651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00" dirty="0">
                <a:solidFill>
                  <a:srgbClr val="0A1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900" dirty="0"/>
          </a:p>
        </p:txBody>
      </p:sp>
      <p:sp>
        <p:nvSpPr>
          <p:cNvPr id="135" name="Shape 121"/>
          <p:cNvSpPr/>
          <p:nvPr/>
        </p:nvSpPr>
        <p:spPr>
          <a:xfrm>
            <a:off x="9023450" y="8982604"/>
            <a:ext cx="1384267" cy="1836870"/>
          </a:xfrm>
          <a:prstGeom prst="roundRect">
            <a:avLst>
              <a:gd name="adj" fmla="val 5505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136" name="Shape 122"/>
          <p:cNvSpPr/>
          <p:nvPr/>
        </p:nvSpPr>
        <p:spPr>
          <a:xfrm>
            <a:off x="9023450" y="8982604"/>
            <a:ext cx="21167" cy="1836870"/>
          </a:xfrm>
          <a:prstGeom prst="rect">
            <a:avLst/>
          </a:prstGeom>
          <a:solidFill>
            <a:srgbClr val="0E2A47"/>
          </a:solidFill>
          <a:ln/>
        </p:spPr>
        <p:txBody>
          <a:bodyPr/>
          <a:lstStyle/>
          <a:p>
            <a:endParaRPr lang="en-NP"/>
          </a:p>
        </p:txBody>
      </p:sp>
      <p:pic>
        <p:nvPicPr>
          <p:cNvPr id="137" name="Image 12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9101833" y="9030229"/>
            <a:ext cx="1248668" cy="571500"/>
          </a:xfrm>
          <a:prstGeom prst="rect">
            <a:avLst/>
          </a:prstGeom>
        </p:spPr>
      </p:pic>
      <p:sp>
        <p:nvSpPr>
          <p:cNvPr id="138" name="Text 123"/>
          <p:cNvSpPr/>
          <p:nvPr/>
        </p:nvSpPr>
        <p:spPr>
          <a:xfrm>
            <a:off x="9139866" y="9668371"/>
            <a:ext cx="1248800" cy="1515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638" kern="0" spc="89" dirty="0">
                <a:solidFill>
                  <a:srgbClr val="0E2A4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STEPS</a:t>
            </a:r>
            <a:endParaRPr lang="en-US" sz="638" dirty="0"/>
          </a:p>
        </p:txBody>
      </p:sp>
      <p:sp>
        <p:nvSpPr>
          <p:cNvPr id="139" name="Text 124"/>
          <p:cNvSpPr/>
          <p:nvPr/>
        </p:nvSpPr>
        <p:spPr>
          <a:xfrm>
            <a:off x="9139866" y="9840020"/>
            <a:ext cx="882352" cy="1651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0A1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Nurses average</a:t>
            </a:r>
            <a:endParaRPr lang="en-US" sz="1050" dirty="0"/>
          </a:p>
        </p:txBody>
      </p:sp>
      <p:sp>
        <p:nvSpPr>
          <p:cNvPr id="140" name="Text 125"/>
          <p:cNvSpPr/>
          <p:nvPr/>
        </p:nvSpPr>
        <p:spPr>
          <a:xfrm>
            <a:off x="9180252" y="10072924"/>
            <a:ext cx="1248800" cy="1980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050" b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~10 km</a:t>
            </a:r>
            <a:endParaRPr lang="en-US" sz="1050" dirty="0"/>
          </a:p>
        </p:txBody>
      </p:sp>
      <p:sp>
        <p:nvSpPr>
          <p:cNvPr id="141" name="Text 126"/>
          <p:cNvSpPr/>
          <p:nvPr/>
        </p:nvSpPr>
        <p:spPr>
          <a:xfrm>
            <a:off x="9195849" y="10328947"/>
            <a:ext cx="1040936" cy="4849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0A1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walking per shift — your body is the equipment.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040035" cy="11344176"/>
          </a:xfrm>
          <a:prstGeom prst="rect">
            <a:avLst/>
          </a:prstGeom>
          <a:ln/>
          <a:effectLst>
            <a:outerShdw blurRad="762000" dist="285750" dir="5400000" algn="bl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endParaRPr lang="en-NP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040035" cy="11344176"/>
          </a:xfrm>
          <a:prstGeom prst="rect">
            <a:avLst/>
          </a:prstGeom>
          <a:solidFill>
            <a:srgbClr val="FBFAF6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4" name="Shape 2"/>
          <p:cNvSpPr/>
          <p:nvPr/>
        </p:nvSpPr>
        <p:spPr>
          <a:xfrm>
            <a:off x="762000" y="1375668"/>
            <a:ext cx="14516035" cy="10583"/>
          </a:xfrm>
          <a:prstGeom prst="rect">
            <a:avLst/>
          </a:prstGeom>
          <a:solidFill>
            <a:srgbClr val="0E2A47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5" name="Shape 3"/>
          <p:cNvSpPr/>
          <p:nvPr/>
        </p:nvSpPr>
        <p:spPr>
          <a:xfrm>
            <a:off x="762000" y="668900"/>
            <a:ext cx="76068" cy="457068"/>
          </a:xfrm>
          <a:prstGeom prst="roundRect">
            <a:avLst>
              <a:gd name="adj" fmla="val 25043"/>
            </a:avLst>
          </a:prstGeom>
          <a:solidFill>
            <a:srgbClr val="1F8A8A"/>
          </a:solidFill>
          <a:ln/>
        </p:spPr>
        <p:txBody>
          <a:bodyPr/>
          <a:lstStyle/>
          <a:p>
            <a:endParaRPr lang="en-NP"/>
          </a:p>
        </p:txBody>
      </p:sp>
      <p:sp>
        <p:nvSpPr>
          <p:cNvPr id="6" name="Text 4"/>
          <p:cNvSpPr/>
          <p:nvPr/>
        </p:nvSpPr>
        <p:spPr>
          <a:xfrm>
            <a:off x="1009385" y="609534"/>
            <a:ext cx="5899906" cy="154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825" kern="0" spc="149" dirty="0">
                <a:solidFill>
                  <a:srgbClr val="1F8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SNUG306 · APA 7</a:t>
            </a:r>
            <a:endParaRPr lang="en-US" sz="825" dirty="0"/>
          </a:p>
        </p:txBody>
      </p:sp>
      <p:sp>
        <p:nvSpPr>
          <p:cNvPr id="7" name="Text 5"/>
          <p:cNvSpPr/>
          <p:nvPr/>
        </p:nvSpPr>
        <p:spPr>
          <a:xfrm>
            <a:off x="1009384" y="725950"/>
            <a:ext cx="10820665" cy="535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150" b="1" kern="0" spc="-45" dirty="0">
                <a:solidFill>
                  <a:srgbClr val="0E2A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References</a:t>
            </a:r>
            <a:endParaRPr lang="en-US" sz="3150" dirty="0"/>
          </a:p>
        </p:txBody>
      </p:sp>
      <p:sp>
        <p:nvSpPr>
          <p:cNvPr id="9" name="Text 7"/>
          <p:cNvSpPr/>
          <p:nvPr/>
        </p:nvSpPr>
        <p:spPr>
          <a:xfrm>
            <a:off x="933449" y="1490001"/>
            <a:ext cx="9401175" cy="587282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5000"/>
              </a:lnSpc>
              <a:buNone/>
            </a:pP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Heuel, L., Lübstorf, S., Kleine, A.-K., &amp; Wegge, J. (2023). Physical activity, mental and physical health among nurses: A scoping review. </a:t>
            </a:r>
            <a:r>
              <a:rPr lang="en-US" sz="900" i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BMC Nursing, 22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(1), 1–15. 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3"/>
              </a:rPr>
              <a:t>https://doi.org/10.1186/s12912-023-01234-8</a:t>
            </a:r>
            <a:endParaRPr lang="en-US" sz="900" dirty="0">
              <a:solidFill>
                <a:srgbClr val="3A4A5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55000"/>
              </a:lnSpc>
            </a:pP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Joseph, M. L., Nelson-Brantley, H., Caramanica, L., Lyman, B., Frank, B., Hand, M. W., &amp; Ward-Smith, P. (2022). Transition to practice and preceptorship of newly graduated registered nurses: An integrative review. </a:t>
            </a:r>
            <a:r>
              <a:rPr lang="en-US" sz="900" i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Journal of Nursing Management, 30 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(7), 2370–2381. 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4"/>
              </a:rPr>
              <a:t>https://doi.org/10.1111/jonm.13726</a:t>
            </a:r>
            <a:endParaRPr lang="en-US" sz="900" dirty="0">
              <a:solidFill>
                <a:srgbClr val="3A4A5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55000"/>
              </a:lnSpc>
            </a:pP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Lee, E., &amp; Cha, S. (2023). Interventions to reduce burnout among clinical nurses: A systematic review and meta-analysis. </a:t>
            </a:r>
            <a:r>
              <a:rPr lang="en-US" sz="900" i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Scientific Reports, 13 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10971. 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  <a:t>https://doi.org/10.1038/s41598-023-38169-8</a:t>
            </a:r>
            <a:endParaRPr lang="en-US" sz="900" dirty="0">
              <a:solidFill>
                <a:srgbClr val="3A4A5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55000"/>
              </a:lnSpc>
            </a:pP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Li, Y., Wang, R., &amp; Chen, H. (2025). Physical activity, recovery experiences, and burnout among registered nurses: A cross-sectional study. </a:t>
            </a:r>
            <a:r>
              <a:rPr lang="en-US" sz="900" i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Journal of Advanced Nursing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Advance online publication. 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6"/>
              </a:rPr>
              <a:t>https://doi.org/10.1111/jan.16012</a:t>
            </a:r>
            <a:endParaRPr lang="en-US" sz="900" dirty="0">
              <a:solidFill>
                <a:srgbClr val="3A4A5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55000"/>
              </a:lnSpc>
            </a:pPr>
            <a:r>
              <a:rPr lang="en-US" sz="900" dirty="0" err="1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Narbona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-Gálvez, A., García-Iglesias, J. J., Gómez-Salgado, J., &amp; Ruiz-Frutos, C. (2024). Stress and coping strategies in novice nurses during transition to professional practice: A scoping review. </a:t>
            </a:r>
            <a:r>
              <a:rPr lang="en-US" sz="900" i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Nurse Education in Practice, 76 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103934. 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/>
              </a:rPr>
              <a:t>https://doi.org/10.1016/j.nepr.2024.103934</a:t>
            </a:r>
            <a:endParaRPr lang="en-US" sz="900" dirty="0">
              <a:solidFill>
                <a:srgbClr val="3A4A5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55000"/>
              </a:lnSpc>
            </a:pP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Nursing and Midwifery Board of Australia. (2016). </a:t>
            </a:r>
            <a:r>
              <a:rPr lang="en-US" sz="900" i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Registered nurse standards for practice 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Australian Health Practitioner Regulation Agency. 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8"/>
              </a:rPr>
              <a:t>https://www.nursingmidwiferyboard.gov.au</a:t>
            </a:r>
            <a:endParaRPr lang="en-US" sz="900" dirty="0"/>
          </a:p>
          <a:p>
            <a:pPr>
              <a:lnSpc>
                <a:spcPct val="155000"/>
              </a:lnSpc>
            </a:pP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Nursing and Midwifery Board of Australia. (2018). </a:t>
            </a:r>
            <a:r>
              <a:rPr lang="en-US" sz="900" i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of conduct for nurses 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Australian Health Practitioner Regulation Agency. 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8"/>
              </a:rPr>
              <a:t>https://www.nursingmidwiferyboard.gov.au</a:t>
            </a:r>
            <a:endParaRPr lang="en-US" sz="900" dirty="0">
              <a:solidFill>
                <a:srgbClr val="3A4A5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55000"/>
              </a:lnSpc>
            </a:pPr>
            <a:r>
              <a:rPr lang="en-US" sz="900" dirty="0" err="1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Reebals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C., Wood, T., &amp; </a:t>
            </a:r>
            <a:r>
              <a:rPr lang="en-US" sz="900" dirty="0" err="1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Markaki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A. (2021). Transition to practice for new nurse graduates: Barriers and mitigating strategies. </a:t>
            </a:r>
            <a:r>
              <a:rPr lang="en-US" sz="900" i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Western Journal of Nursing Research, 44 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(4), 416–429. 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/>
              </a:rPr>
              <a:t>https://doi.org/10.1177/0193945921997925</a:t>
            </a:r>
            <a:endParaRPr lang="en-US" sz="900" dirty="0">
              <a:solidFill>
                <a:srgbClr val="3A4A5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55000"/>
              </a:lnSpc>
            </a:pP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Zhang, Y., Liu, R., &amp; Chen, J. (2021). Effects of physical relaxation interventions on occupational stress among nurses: A meta-analysis. </a:t>
            </a:r>
            <a:r>
              <a:rPr lang="en-US" sz="900" i="1" dirty="0">
                <a:solidFill>
                  <a:srgbClr val="0E2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International Journal of Nursing Studies, 119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103956. </a:t>
            </a:r>
            <a:r>
              <a:rPr lang="en-US" sz="9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0"/>
              </a:rPr>
              <a:t>https://doi.org/10.1016/j.ijnurstu.2021.103956</a:t>
            </a:r>
            <a:endParaRPr lang="en-US" sz="900" dirty="0">
              <a:solidFill>
                <a:srgbClr val="3A4A5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55000"/>
              </a:lnSpc>
            </a:pPr>
            <a:endParaRPr lang="en-US" sz="900" dirty="0"/>
          </a:p>
          <a:p>
            <a:pPr>
              <a:lnSpc>
                <a:spcPct val="155000"/>
              </a:lnSpc>
            </a:pPr>
            <a:endParaRPr lang="en-US" sz="900" dirty="0">
              <a:solidFill>
                <a:srgbClr val="3A4A5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55000"/>
              </a:lnSpc>
            </a:pPr>
            <a:endParaRPr lang="en-US" sz="900" dirty="0"/>
          </a:p>
          <a:p>
            <a:pPr>
              <a:lnSpc>
                <a:spcPct val="155000"/>
              </a:lnSpc>
            </a:pPr>
            <a:endParaRPr lang="en-US" sz="900" dirty="0">
              <a:solidFill>
                <a:srgbClr val="3A4A5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55000"/>
              </a:lnSpc>
            </a:pPr>
            <a:endParaRPr lang="en-US" sz="900" dirty="0"/>
          </a:p>
          <a:p>
            <a:pPr>
              <a:lnSpc>
                <a:spcPct val="155000"/>
              </a:lnSpc>
            </a:pPr>
            <a:endParaRPr lang="en-US" sz="900" dirty="0">
              <a:solidFill>
                <a:srgbClr val="3A4A5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55000"/>
              </a:lnSpc>
            </a:pPr>
            <a:endParaRPr lang="en-US" sz="900" dirty="0"/>
          </a:p>
          <a:p>
            <a:pPr>
              <a:lnSpc>
                <a:spcPct val="155000"/>
              </a:lnSpc>
            </a:pPr>
            <a:endParaRPr lang="en-US" sz="900" dirty="0">
              <a:solidFill>
                <a:srgbClr val="3A4A5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55000"/>
              </a:lnSpc>
            </a:pPr>
            <a:endParaRPr lang="en-US" sz="900" dirty="0">
              <a:solidFill>
                <a:srgbClr val="3A4A5C"/>
              </a:solidFill>
              <a:latin typeface="Arial" pitchFamily="34" charset="0"/>
              <a:cs typeface="Arial" pitchFamily="34" charset="-120"/>
            </a:endParaRPr>
          </a:p>
          <a:p>
            <a:pPr>
              <a:lnSpc>
                <a:spcPct val="155000"/>
              </a:lnSpc>
            </a:pPr>
            <a:endParaRPr lang="en-US" sz="900" dirty="0"/>
          </a:p>
          <a:p>
            <a:pPr>
              <a:lnSpc>
                <a:spcPct val="155000"/>
              </a:lnSpc>
            </a:pPr>
            <a:endParaRPr lang="en-US" sz="900" dirty="0"/>
          </a:p>
          <a:p>
            <a:pPr>
              <a:lnSpc>
                <a:spcPct val="155000"/>
              </a:lnSpc>
            </a:pPr>
            <a:endParaRPr lang="en-US" sz="900" dirty="0"/>
          </a:p>
          <a:p>
            <a:pPr>
              <a:lnSpc>
                <a:spcPct val="155000"/>
              </a:lnSpc>
            </a:pPr>
            <a:endParaRPr lang="en-US" sz="900" dirty="0">
              <a:solidFill>
                <a:srgbClr val="3A4A5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55000"/>
              </a:lnSpc>
              <a:buNone/>
            </a:pP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933450" y="2603831"/>
            <a:ext cx="7127680" cy="5694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5000"/>
              </a:lnSpc>
              <a:buNone/>
            </a:pP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933450" y="3230397"/>
            <a:ext cx="7127680" cy="3923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5000"/>
              </a:lnSpc>
              <a:buNone/>
            </a:pP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933450" y="3679858"/>
            <a:ext cx="7127680" cy="3923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5000"/>
              </a:lnSpc>
              <a:buNone/>
            </a:pP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362950" y="2154370"/>
            <a:ext cx="7127680" cy="5694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5000"/>
              </a:lnSpc>
              <a:buNone/>
            </a:pP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362950" y="2780936"/>
            <a:ext cx="7127680" cy="3923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5000"/>
              </a:lnSpc>
              <a:buNone/>
            </a:pP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362950" y="3230397"/>
            <a:ext cx="7127680" cy="3923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5000"/>
              </a:lnSpc>
              <a:buNone/>
            </a:pP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362950" y="3679858"/>
            <a:ext cx="7127680" cy="3923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5000"/>
              </a:lnSpc>
              <a:buNone/>
            </a:pP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362950" y="4129319"/>
            <a:ext cx="7127680" cy="3923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5000"/>
              </a:lnSpc>
              <a:buNone/>
            </a:pP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4471717" y="10999225"/>
            <a:ext cx="882518" cy="154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825" kern="0" spc="83" dirty="0">
                <a:solidFill>
                  <a:srgbClr val="3A4A5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Page 2 of 2</a:t>
            </a:r>
            <a:endParaRPr lang="en-US" sz="8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777</Words>
  <Application>Microsoft Macintosh PowerPoint</Application>
  <PresentationFormat>Custom</PresentationFormat>
  <Paragraphs>94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Courier New</vt:lpstr>
      <vt:lpstr>Georgia</vt:lpstr>
      <vt:lpstr>Office Theme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Dilok Regmi</cp:lastModifiedBy>
  <cp:revision>5</cp:revision>
  <dcterms:created xsi:type="dcterms:W3CDTF">2026-05-06T17:26:32Z</dcterms:created>
  <dcterms:modified xsi:type="dcterms:W3CDTF">2026-05-07T06:44:33Z</dcterms:modified>
</cp:coreProperties>
</file>